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7" r:id="rId1"/>
  </p:sldMasterIdLst>
  <p:notesMasterIdLst>
    <p:notesMasterId r:id="rId24"/>
  </p:notesMasterIdLst>
  <p:handoutMasterIdLst>
    <p:handoutMasterId r:id="rId25"/>
  </p:handoutMasterIdLst>
  <p:sldIdLst>
    <p:sldId id="274" r:id="rId2"/>
    <p:sldId id="276" r:id="rId3"/>
    <p:sldId id="275"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84" r:id="rId20"/>
    <p:sldId id="286" r:id="rId21"/>
    <p:sldId id="285" r:id="rId22"/>
    <p:sldId id="277" r:id="rId2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615" autoAdjust="0"/>
    <p:restoredTop sz="86380" autoAdjust="0"/>
  </p:normalViewPr>
  <p:slideViewPr>
    <p:cSldViewPr>
      <p:cViewPr varScale="1">
        <p:scale>
          <a:sx n="63" d="100"/>
          <a:sy n="63" d="100"/>
        </p:scale>
        <p:origin x="-1104" y="-108"/>
      </p:cViewPr>
      <p:guideLst>
        <p:guide orient="horz" pos="2160"/>
        <p:guide pos="2880"/>
      </p:guideLst>
    </p:cSldViewPr>
  </p:slideViewPr>
  <p:outlineViewPr>
    <p:cViewPr>
      <p:scale>
        <a:sx n="33" d="100"/>
        <a:sy n="33" d="100"/>
      </p:scale>
      <p:origin x="0" y="1488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8323021-F156-4772-90A2-EEBB437D18B5}" type="datetimeFigureOut">
              <a:rPr lang="en-US" smtClean="0"/>
              <a:t>04-Oct-15</a:t>
            </a:fld>
            <a:endParaRPr lang="en-US"/>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8F2E6B04-D0FD-4502-B32B-DAD7AA2DA8AA}" type="slidenum">
              <a:rPr lang="en-US" smtClean="0"/>
              <a:t>‹#›</a:t>
            </a:fld>
            <a:endParaRPr lang="en-US"/>
          </a:p>
        </p:txBody>
      </p:sp>
    </p:spTree>
    <p:extLst>
      <p:ext uri="{BB962C8B-B14F-4D97-AF65-F5344CB8AC3E}">
        <p14:creationId xmlns:p14="http://schemas.microsoft.com/office/powerpoint/2010/main" val="3052861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6879F150-FF9B-468C-927C-11F009E63E96}" type="datetimeFigureOut">
              <a:rPr lang="en-US" smtClean="0"/>
              <a:pPr/>
              <a:t>04-Oct-15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480FDF4-637F-4870-9F66-32569CF055AE}" type="slidenum">
              <a:rPr lang="en-US" smtClean="0"/>
              <a:pPr/>
              <a:t>‹#›</a:t>
            </a:fld>
            <a:endParaRPr lang="en-US"/>
          </a:p>
        </p:txBody>
      </p:sp>
    </p:spTree>
    <p:extLst>
      <p:ext uri="{BB962C8B-B14F-4D97-AF65-F5344CB8AC3E}">
        <p14:creationId xmlns:p14="http://schemas.microsoft.com/office/powerpoint/2010/main" val="2236082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80FDF4-637F-4870-9F66-32569CF055AE}"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80FDF4-637F-4870-9F66-32569CF055AE}" type="slidenum">
              <a:rPr lang="en-US" smtClean="0"/>
              <a:pPr/>
              <a:t>16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80FDF4-637F-4870-9F66-32569CF055AE}" type="slidenum">
              <a:rPr lang="en-US" smtClean="0"/>
              <a:pPr/>
              <a:t>18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480FDF4-637F-4870-9F66-32569CF055AE}" type="slidenum">
              <a:rPr lang="en-US" smtClean="0"/>
              <a:pPr/>
              <a:t>22</a:t>
            </a:fld>
            <a:endParaRPr lang="en-US"/>
          </a:p>
        </p:txBody>
      </p:sp>
    </p:spTree>
    <p:extLst>
      <p:ext uri="{BB962C8B-B14F-4D97-AF65-F5344CB8AC3E}">
        <p14:creationId xmlns:p14="http://schemas.microsoft.com/office/powerpoint/2010/main" val="1850504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DF192D08-65FF-486F-9EB4-887BDDF899F0}" type="datetimeFigureOut">
              <a:rPr lang="en-US" smtClean="0"/>
              <a:pPr/>
              <a:t>04-Oct-15</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04-Oct-15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82863629-C5BD-4C30-8D2F-CDB35C962668}"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DF192D08-65FF-486F-9EB4-887BDDF899F0}" type="datetimeFigureOut">
              <a:rPr lang="en-US" smtClean="0"/>
              <a:pPr/>
              <a:t>04-Oct-15</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DF192D08-65FF-486F-9EB4-887BDDF899F0}" type="datetimeFigureOut">
              <a:rPr lang="en-US" smtClean="0"/>
              <a:pPr/>
              <a:t>04-Oct-15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863629-C5BD-4C30-8D2F-CDB35C962668}"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DF192D08-65FF-486F-9EB4-887BDDF899F0}" type="datetimeFigureOut">
              <a:rPr lang="en-US" smtClean="0"/>
              <a:pPr/>
              <a:t>04-Oct-15</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2863629-C5BD-4C30-8D2F-CDB35C962668}"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F192D08-65FF-486F-9EB4-887BDDF899F0}" type="datetimeFigureOut">
              <a:rPr lang="en-US" smtClean="0"/>
              <a:pPr/>
              <a:t>04-Oct-15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82863629-C5BD-4C30-8D2F-CDB35C96266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DF192D08-65FF-486F-9EB4-887BDDF899F0}" type="datetimeFigureOut">
              <a:rPr lang="en-US" smtClean="0"/>
              <a:pPr/>
              <a:t>04-Oct-15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2863629-C5BD-4C30-8D2F-CDB35C96266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DF192D08-65FF-486F-9EB4-887BDDF899F0}" type="datetimeFigureOut">
              <a:rPr lang="en-US" smtClean="0"/>
              <a:pPr/>
              <a:t>04-Oct-15</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2863629-C5BD-4C30-8D2F-CDB35C962668}"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DF192D08-65FF-486F-9EB4-887BDDF899F0}" type="datetimeFigureOut">
              <a:rPr lang="en-US" smtClean="0"/>
              <a:pPr/>
              <a:t>04-Oct-15</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04-Oct-15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863629-C5BD-4C30-8D2F-CDB35C96266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2863629-C5BD-4C30-8D2F-CDB35C962668}"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04-Oct-15</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DF192D08-65FF-486F-9EB4-887BDDF899F0}" type="datetimeFigureOut">
              <a:rPr lang="en-US" smtClean="0"/>
              <a:pPr/>
              <a:t>04-Oct-15</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2863629-C5BD-4C30-8D2F-CDB35C962668}"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smtClean="0">
                <a:solidFill>
                  <a:srgbClr val="0070C0"/>
                </a:solidFill>
                <a:latin typeface="Times New Roman" pitchFamily="18" charset="0"/>
                <a:cs typeface="Times New Roman" pitchFamily="18" charset="0"/>
              </a:rPr>
              <a:t>Hê</a:t>
            </a:r>
            <a:r>
              <a:rPr lang="en-US" b="1" dirty="0" smtClean="0">
                <a:solidFill>
                  <a:srgbClr val="0070C0"/>
                </a:solidFill>
                <a:latin typeface="Times New Roman" pitchFamily="18" charset="0"/>
                <a:cs typeface="Times New Roman" pitchFamily="18" charset="0"/>
              </a:rPr>
              <a:t>̣ </a:t>
            </a:r>
            <a:r>
              <a:rPr lang="en-US" b="1" dirty="0" err="1" smtClean="0">
                <a:solidFill>
                  <a:srgbClr val="0070C0"/>
                </a:solidFill>
                <a:latin typeface="Times New Roman" pitchFamily="18" charset="0"/>
                <a:cs typeface="Times New Roman" pitchFamily="18" charset="0"/>
              </a:rPr>
              <a:t>thống</a:t>
            </a:r>
            <a:r>
              <a:rPr lang="en-US" b="1" dirty="0" smtClean="0">
                <a:solidFill>
                  <a:srgbClr val="0070C0"/>
                </a:solidFill>
                <a:latin typeface="Times New Roman" pitchFamily="18" charset="0"/>
                <a:cs typeface="Times New Roman" pitchFamily="18" charset="0"/>
              </a:rPr>
              <a:t> </a:t>
            </a:r>
            <a:r>
              <a:rPr lang="en-US" b="1" dirty="0" err="1" smtClean="0">
                <a:solidFill>
                  <a:srgbClr val="0070C0"/>
                </a:solidFill>
                <a:latin typeface="Times New Roman" pitchFamily="18" charset="0"/>
                <a:cs typeface="Times New Roman" pitchFamily="18" charset="0"/>
              </a:rPr>
              <a:t>pháp</a:t>
            </a:r>
            <a:r>
              <a:rPr lang="en-US" b="1" dirty="0" smtClean="0">
                <a:solidFill>
                  <a:srgbClr val="0070C0"/>
                </a:solidFill>
                <a:latin typeface="Times New Roman" pitchFamily="18" charset="0"/>
                <a:cs typeface="Times New Roman" pitchFamily="18" charset="0"/>
              </a:rPr>
              <a:t> </a:t>
            </a:r>
            <a:r>
              <a:rPr lang="en-US" b="1" dirty="0" err="1" smtClean="0">
                <a:solidFill>
                  <a:srgbClr val="0070C0"/>
                </a:solidFill>
                <a:latin typeface="Times New Roman" pitchFamily="18" charset="0"/>
                <a:cs typeface="Times New Roman" pitchFamily="18" charset="0"/>
              </a:rPr>
              <a:t>luật</a:t>
            </a:r>
            <a:r>
              <a:rPr lang="en-US" b="1" dirty="0" smtClean="0">
                <a:solidFill>
                  <a:srgbClr val="0070C0"/>
                </a:solidFill>
                <a:latin typeface="Times New Roman" pitchFamily="18" charset="0"/>
                <a:cs typeface="Times New Roman" pitchFamily="18" charset="0"/>
              </a:rPr>
              <a:t> </a:t>
            </a:r>
            <a:r>
              <a:rPr lang="en-US" b="1" dirty="0" err="1" smtClean="0">
                <a:solidFill>
                  <a:srgbClr val="0070C0"/>
                </a:solidFill>
                <a:latin typeface="Times New Roman" pitchFamily="18" charset="0"/>
                <a:cs typeface="Times New Roman" pitchFamily="18" charset="0"/>
              </a:rPr>
              <a:t>Việt</a:t>
            </a:r>
            <a:r>
              <a:rPr lang="en-US" b="1" dirty="0" smtClean="0">
                <a:solidFill>
                  <a:srgbClr val="0070C0"/>
                </a:solidFill>
                <a:latin typeface="Times New Roman" pitchFamily="18" charset="0"/>
                <a:cs typeface="Times New Roman" pitchFamily="18" charset="0"/>
              </a:rPr>
              <a:t> Nam </a:t>
            </a:r>
            <a:r>
              <a:rPr lang="en-US" sz="2000" b="1" dirty="0" smtClean="0">
                <a:solidFill>
                  <a:srgbClr val="0070C0"/>
                </a:solidFill>
                <a:latin typeface="Times New Roman" pitchFamily="18" charset="0"/>
                <a:cs typeface="Times New Roman" pitchFamily="18" charset="0"/>
              </a:rPr>
              <a:t>(</a:t>
            </a:r>
            <a:r>
              <a:rPr lang="en-US" sz="2000" b="1" err="1" smtClean="0">
                <a:solidFill>
                  <a:srgbClr val="0070C0"/>
                </a:solidFill>
                <a:latin typeface="Times New Roman" pitchFamily="18" charset="0"/>
                <a:cs typeface="Times New Roman" pitchFamily="18" charset="0"/>
              </a:rPr>
              <a:t>giới</a:t>
            </a:r>
            <a:r>
              <a:rPr lang="en-US" sz="2000" b="1" smtClean="0">
                <a:solidFill>
                  <a:srgbClr val="0070C0"/>
                </a:solidFill>
                <a:latin typeface="Times New Roman" pitchFamily="18" charset="0"/>
                <a:cs typeface="Times New Roman" pitchFamily="18" charset="0"/>
              </a:rPr>
              <a:t> thiệu 10%)</a:t>
            </a:r>
            <a:br>
              <a:rPr lang="en-US" sz="2000" b="1" smtClean="0">
                <a:solidFill>
                  <a:srgbClr val="0070C0"/>
                </a:solidFill>
                <a:latin typeface="Times New Roman" pitchFamily="18" charset="0"/>
                <a:cs typeface="Times New Roman" pitchFamily="18" charset="0"/>
              </a:rPr>
            </a:br>
            <a:r>
              <a:rPr lang="en-US" sz="2000" b="1" smtClean="0">
                <a:solidFill>
                  <a:srgbClr val="0070C0"/>
                </a:solidFill>
                <a:latin typeface="Times New Roman" pitchFamily="18" charset="0"/>
                <a:cs typeface="Times New Roman" pitchFamily="18" charset="0"/>
              </a:rPr>
              <a:t>Bài giảng Ngành luật hành chính</a:t>
            </a:r>
            <a:endParaRPr lang="en-US" sz="2000" b="1" dirty="0">
              <a:solidFill>
                <a:srgbClr val="0070C0"/>
              </a:solidFill>
              <a:latin typeface="Times New Roman" pitchFamily="18" charset="0"/>
              <a:cs typeface="Times New Roman" pitchFamily="18" charset="0"/>
            </a:endParaRPr>
          </a:p>
        </p:txBody>
      </p:sp>
      <p:cxnSp>
        <p:nvCxnSpPr>
          <p:cNvPr id="6" name="Straight Connector 5"/>
          <p:cNvCxnSpPr/>
          <p:nvPr/>
        </p:nvCxnSpPr>
        <p:spPr>
          <a:xfrm>
            <a:off x="1752600" y="5638800"/>
            <a:ext cx="6477000" cy="76200"/>
          </a:xfrm>
          <a:prstGeom prst="line">
            <a:avLst/>
          </a:prstGeom>
        </p:spPr>
        <p:style>
          <a:lnRef idx="1">
            <a:schemeClr val="accent1"/>
          </a:lnRef>
          <a:fillRef idx="0">
            <a:schemeClr val="accent1"/>
          </a:fillRef>
          <a:effectRef idx="0">
            <a:schemeClr val="accent1"/>
          </a:effectRef>
          <a:fontRef idx="minor">
            <a:schemeClr val="tx1"/>
          </a:fontRef>
        </p:style>
      </p:cxnSp>
      <p:sp>
        <p:nvSpPr>
          <p:cNvPr id="41" name="Content Placeholder 40"/>
          <p:cNvSpPr>
            <a:spLocks noGrp="1"/>
          </p:cNvSpPr>
          <p:nvPr>
            <p:ph sz="quarter" idx="1"/>
          </p:nvPr>
        </p:nvSpPr>
        <p:spPr>
          <a:xfrm>
            <a:off x="457200" y="1371600"/>
            <a:ext cx="8153400" cy="4724400"/>
          </a:xfrm>
        </p:spPr>
        <p:txBody>
          <a:bodyPr>
            <a:normAutofit/>
          </a:bodyPr>
          <a:lstStyle/>
          <a:p>
            <a:r>
              <a:rPr lang="en-US" dirty="0" err="1" smtClean="0">
                <a:solidFill>
                  <a:srgbClr val="FF0000"/>
                </a:solidFill>
                <a:latin typeface="Times New Roman" pitchFamily="18" charset="0"/>
                <a:cs typeface="Times New Roman" pitchFamily="18" charset="0"/>
              </a:rPr>
              <a:t>Luật</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hình</a:t>
            </a:r>
            <a:r>
              <a:rPr lang="en-US" dirty="0" smtClean="0">
                <a:solidFill>
                  <a:srgbClr val="FF0000"/>
                </a:solidFill>
                <a:latin typeface="Times New Roman" pitchFamily="18" charset="0"/>
                <a:cs typeface="Times New Roman" pitchFamily="18" charset="0"/>
              </a:rPr>
              <a:t> </a:t>
            </a:r>
            <a:r>
              <a:rPr lang="en-US" err="1" smtClean="0">
                <a:solidFill>
                  <a:srgbClr val="FF0000"/>
                </a:solidFill>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b="1" smtClean="0">
                <a:latin typeface="Times New Roman" pitchFamily="18" charset="0"/>
                <a:cs typeface="Times New Roman" pitchFamily="18" charset="0"/>
              </a:rPr>
              <a:t>HP</a:t>
            </a:r>
            <a:endParaRPr lang="en-US" b="1" dirty="0" smtClean="0">
              <a:latin typeface="Times New Roman" pitchFamily="18" charset="0"/>
              <a:cs typeface="Times New Roman" pitchFamily="18" charset="0"/>
            </a:endParaRPr>
          </a:p>
          <a:p>
            <a:pPr>
              <a:buNone/>
            </a:pPr>
            <a:r>
              <a:rPr lang="en-US" dirty="0" smtClean="0"/>
              <a:t>                                                            </a:t>
            </a:r>
            <a:endParaRPr lang="en-US" dirty="0" smtClean="0">
              <a:latin typeface="Times New Roman" pitchFamily="18" charset="0"/>
              <a:cs typeface="Times New Roman" pitchFamily="18" charset="0"/>
            </a:endParaRPr>
          </a:p>
          <a:p>
            <a:r>
              <a:rPr lang="en-US" dirty="0" err="1" smtClean="0">
                <a:solidFill>
                  <a:srgbClr val="FFFF00"/>
                </a:solidFill>
                <a:latin typeface="Times New Roman" pitchFamily="18" charset="0"/>
                <a:cs typeface="Times New Roman" pitchFamily="18" charset="0"/>
              </a:rPr>
              <a:t>Luật</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hành</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chính</a:t>
            </a:r>
            <a:endParaRPr lang="en-US" dirty="0" smtClean="0">
              <a:solidFill>
                <a:srgbClr val="FFFF00"/>
              </a:solidFill>
              <a:latin typeface="Times New Roman" pitchFamily="18" charset="0"/>
              <a:cs typeface="Times New Roman" pitchFamily="18" charset="0"/>
            </a:endParaRPr>
          </a:p>
          <a:p>
            <a:pPr>
              <a:buNone/>
            </a:pPr>
            <a:endParaRPr lang="en-US" dirty="0" smtClean="0"/>
          </a:p>
          <a:p>
            <a:r>
              <a:rPr lang="en-US" dirty="0" err="1" smtClean="0">
                <a:solidFill>
                  <a:srgbClr val="0070C0"/>
                </a:solidFill>
                <a:latin typeface="Times New Roman" pitchFamily="18" charset="0"/>
                <a:cs typeface="Times New Roman" pitchFamily="18" charset="0"/>
              </a:rPr>
              <a:t>Luật</a:t>
            </a:r>
            <a:r>
              <a:rPr lang="en-US" dirty="0" smtClean="0">
                <a:solidFill>
                  <a:srgbClr val="0070C0"/>
                </a:solidFill>
                <a:latin typeface="Times New Roman" pitchFamily="18" charset="0"/>
                <a:cs typeface="Times New Roman" pitchFamily="18" charset="0"/>
              </a:rPr>
              <a:t> </a:t>
            </a:r>
            <a:r>
              <a:rPr lang="en-US" dirty="0" err="1" smtClean="0">
                <a:solidFill>
                  <a:srgbClr val="0070C0"/>
                </a:solidFill>
                <a:latin typeface="Times New Roman" pitchFamily="18" charset="0"/>
                <a:cs typeface="Times New Roman" pitchFamily="18" charset="0"/>
              </a:rPr>
              <a:t>dân</a:t>
            </a:r>
            <a:r>
              <a:rPr lang="en-US" dirty="0" smtClean="0">
                <a:solidFill>
                  <a:srgbClr val="0070C0"/>
                </a:solidFill>
                <a:latin typeface="Times New Roman" pitchFamily="18" charset="0"/>
                <a:cs typeface="Times New Roman" pitchFamily="18" charset="0"/>
              </a:rPr>
              <a:t> </a:t>
            </a:r>
            <a:r>
              <a:rPr lang="en-US" dirty="0" err="1" smtClean="0">
                <a:solidFill>
                  <a:srgbClr val="0070C0"/>
                </a:solidFill>
                <a:latin typeface="Times New Roman" pitchFamily="18" charset="0"/>
                <a:cs typeface="Times New Roman" pitchFamily="18" charset="0"/>
              </a:rPr>
              <a:t>sư</a:t>
            </a:r>
            <a:r>
              <a:rPr lang="en-US" dirty="0" smtClean="0">
                <a:solidFill>
                  <a:srgbClr val="0070C0"/>
                </a:solidFill>
                <a:latin typeface="Times New Roman" pitchFamily="18" charset="0"/>
                <a:cs typeface="Times New Roman" pitchFamily="18" charset="0"/>
              </a:rPr>
              <a:t>̣</a:t>
            </a:r>
            <a:r>
              <a:rPr lang="en-US" dirty="0" smtClean="0">
                <a:solidFill>
                  <a:srgbClr val="0070C0"/>
                </a:solidFill>
              </a:rPr>
              <a:t>.</a:t>
            </a:r>
          </a:p>
          <a:p>
            <a:pPr>
              <a:buNone/>
            </a:pPr>
            <a:r>
              <a:rPr lang="en-US" dirty="0" smtClean="0">
                <a:solidFill>
                  <a:srgbClr val="0070C0"/>
                </a:solidFill>
              </a:rPr>
              <a:t> </a:t>
            </a:r>
            <a:endParaRPr lang="en-US" dirty="0" smtClean="0"/>
          </a:p>
          <a:p>
            <a:pPr>
              <a:buNone/>
            </a:pPr>
            <a:endParaRPr lang="en-US" dirty="0" smtClean="0"/>
          </a:p>
          <a:p>
            <a:pPr>
              <a:buNone/>
            </a:pPr>
            <a:r>
              <a:rPr lang="en-US" sz="2000" smtClean="0">
                <a:latin typeface="Times New Roman" pitchFamily="18" charset="0"/>
                <a:cs typeface="Times New Roman" pitchFamily="18" charset="0"/>
              </a:rPr>
              <a:t>             </a:t>
            </a:r>
          </a:p>
          <a:p>
            <a:pPr>
              <a:buNone/>
            </a:pPr>
            <a:r>
              <a:rPr lang="en-US" sz="2000">
                <a:latin typeface="Times New Roman" pitchFamily="18" charset="0"/>
                <a:cs typeface="Times New Roman" pitchFamily="18" charset="0"/>
              </a:rPr>
              <a:t> </a:t>
            </a:r>
            <a:r>
              <a:rPr lang="en-US" sz="2000" smtClean="0">
                <a:latin typeface="Times New Roman" pitchFamily="18" charset="0"/>
                <a:cs typeface="Times New Roman" pitchFamily="18" charset="0"/>
              </a:rPr>
              <a:t>          Đời </a:t>
            </a:r>
            <a:r>
              <a:rPr lang="en-US" sz="2000" dirty="0" err="1" smtClean="0">
                <a:latin typeface="Times New Roman" pitchFamily="18" charset="0"/>
                <a:cs typeface="Times New Roman" pitchFamily="18" charset="0"/>
              </a:rPr>
              <a:t>sống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hội</a:t>
            </a:r>
            <a:r>
              <a:rPr lang="en-US" sz="2000" dirty="0" smtClean="0">
                <a:latin typeface="Times New Roman" pitchFamily="18" charset="0"/>
                <a:cs typeface="Times New Roman" pitchFamily="18" charset="0"/>
              </a:rPr>
              <a:t>                        cá </a:t>
            </a:r>
            <a:r>
              <a:rPr lang="en-US" sz="2000" dirty="0" err="1" smtClean="0">
                <a:latin typeface="Times New Roman" pitchFamily="18" charset="0"/>
                <a:cs typeface="Times New Roman" pitchFamily="18" charset="0"/>
              </a:rPr>
              <a:t>nhân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tô</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chức</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được</a:t>
            </a:r>
            <a:r>
              <a:rPr lang="en-US" sz="2000" dirty="0" smtClean="0">
                <a:latin typeface="Times New Roman" pitchFamily="18" charset="0"/>
                <a:cs typeface="Times New Roman" pitchFamily="18" charset="0"/>
              </a:rPr>
              <a:t> PL </a:t>
            </a:r>
            <a:r>
              <a:rPr lang="en-US" sz="2000" dirty="0" err="1" smtClean="0">
                <a:latin typeface="Times New Roman" pitchFamily="18" charset="0"/>
                <a:cs typeface="Times New Roman" pitchFamily="18" charset="0"/>
              </a:rPr>
              <a:t>điều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chỉnh</a:t>
            </a:r>
            <a:endParaRPr lang="en-US" sz="2000" dirty="0" smtClean="0">
              <a:latin typeface="Times New Roman" pitchFamily="18" charset="0"/>
              <a:cs typeface="Times New Roman" pitchFamily="18" charset="0"/>
            </a:endParaRPr>
          </a:p>
          <a:p>
            <a:pPr>
              <a:buNone/>
            </a:pPr>
            <a:endParaRPr lang="en-US" sz="2000" dirty="0" smtClean="0">
              <a:latin typeface="Times New Roman" pitchFamily="18" charset="0"/>
              <a:cs typeface="Times New Roman" pitchFamily="18" charset="0"/>
            </a:endParaRPr>
          </a:p>
          <a:p>
            <a:pPr>
              <a:buNone/>
            </a:pPr>
            <a:endParaRPr lang="en-US" dirty="0"/>
          </a:p>
        </p:txBody>
      </p:sp>
      <p:sp>
        <p:nvSpPr>
          <p:cNvPr id="42" name="Isosceles Triangle 41"/>
          <p:cNvSpPr/>
          <p:nvPr/>
        </p:nvSpPr>
        <p:spPr>
          <a:xfrm>
            <a:off x="1676400" y="1981200"/>
            <a:ext cx="5943600" cy="2895600"/>
          </a:xfrm>
          <a:prstGeom prst="triangle">
            <a:avLst>
              <a:gd name="adj" fmla="val 4980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4" name="Straight Connector 43"/>
          <p:cNvCxnSpPr>
            <a:stCxn id="42" idx="0"/>
          </p:cNvCxnSpPr>
          <p:nvPr/>
        </p:nvCxnSpPr>
        <p:spPr>
          <a:xfrm rot="16200000" flipH="1" flipV="1">
            <a:off x="2204034" y="2444166"/>
            <a:ext cx="2895602" cy="1969669"/>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42" idx="0"/>
          </p:cNvCxnSpPr>
          <p:nvPr/>
        </p:nvCxnSpPr>
        <p:spPr>
          <a:xfrm rot="16200000" flipH="1" flipV="1">
            <a:off x="2737435" y="2977566"/>
            <a:ext cx="2895600" cy="902868"/>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42" idx="0"/>
            <a:endCxn id="42" idx="3"/>
          </p:cNvCxnSpPr>
          <p:nvPr/>
        </p:nvCxnSpPr>
        <p:spPr>
          <a:xfrm rot="16200000" flipH="1">
            <a:off x="3188869" y="3429000"/>
            <a:ext cx="2895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3701466" y="2927936"/>
            <a:ext cx="2895600" cy="1002131"/>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42" idx="0"/>
          </p:cNvCxnSpPr>
          <p:nvPr/>
        </p:nvCxnSpPr>
        <p:spPr>
          <a:xfrm rot="16200000" flipH="1">
            <a:off x="4147134" y="2470735"/>
            <a:ext cx="2895600" cy="1916531"/>
          </a:xfrm>
          <a:prstGeom prst="line">
            <a:avLst/>
          </a:prstGeom>
        </p:spPr>
        <p:style>
          <a:lnRef idx="1">
            <a:schemeClr val="accent1"/>
          </a:lnRef>
          <a:fillRef idx="0">
            <a:schemeClr val="accent1"/>
          </a:fillRef>
          <a:effectRef idx="0">
            <a:schemeClr val="accent1"/>
          </a:effectRef>
          <a:fontRef idx="minor">
            <a:schemeClr val="tx1"/>
          </a:fontRef>
        </p:style>
      </p:cxnSp>
      <p:sp>
        <p:nvSpPr>
          <p:cNvPr id="62" name="Right Arrow 61"/>
          <p:cNvSpPr/>
          <p:nvPr/>
        </p:nvSpPr>
        <p:spPr>
          <a:xfrm>
            <a:off x="3352800" y="5219700"/>
            <a:ext cx="685800" cy="266700"/>
          </a:xfrm>
          <a:prstGeom prst="rightArrow">
            <a:avLst>
              <a:gd name="adj1" fmla="val 50000"/>
              <a:gd name="adj2" fmla="val 257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Arrow Connector 71"/>
          <p:cNvCxnSpPr/>
          <p:nvPr/>
        </p:nvCxnSpPr>
        <p:spPr>
          <a:xfrm rot="16200000" flipH="1">
            <a:off x="2209800" y="4191000"/>
            <a:ext cx="8382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rot="16200000" flipH="1">
            <a:off x="2725881" y="3293918"/>
            <a:ext cx="1260764" cy="46412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rot="16200000" flipH="1">
            <a:off x="2628900" y="1943100"/>
            <a:ext cx="1828800" cy="1752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52400" y="1066800"/>
            <a:ext cx="8839200" cy="5791200"/>
          </a:xfrm>
        </p:spPr>
        <p:txBody>
          <a:bodyPr>
            <a:noAutofit/>
          </a:bodyPr>
          <a:lstStyle/>
          <a:p>
            <a:pPr algn="l"/>
            <a:endParaRPr lang="en-US" sz="2000" i="1" cap="none" dirty="0" smtClean="0">
              <a:latin typeface="Times New Roman" pitchFamily="18" charset="0"/>
              <a:cs typeface="Times New Roman" pitchFamily="18" charset="0"/>
            </a:endParaRPr>
          </a:p>
          <a:p>
            <a:r>
              <a:rPr lang="en-US" sz="2400" cap="none" smtClean="0">
                <a:latin typeface="Times New Roman" pitchFamily="18" charset="0"/>
                <a:cs typeface="Times New Roman" pitchFamily="18" charset="0"/>
              </a:rPr>
              <a:t>Nội dung </a:t>
            </a:r>
            <a:r>
              <a:rPr lang="en-US" sz="2400" cap="none" dirty="0" err="1" smtClean="0">
                <a:latin typeface="Times New Roman" pitchFamily="18" charset="0"/>
                <a:cs typeface="Times New Roman" pitchFamily="18" charset="0"/>
              </a:rPr>
              <a:t>bài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giảng</a:t>
            </a:r>
            <a:r>
              <a:rPr lang="en-US" sz="2400" cap="none" dirty="0" smtClean="0">
                <a:latin typeface="Times New Roman" pitchFamily="18" charset="0"/>
                <a:cs typeface="Times New Roman" pitchFamily="18" charset="0"/>
              </a:rPr>
              <a:t> </a:t>
            </a:r>
            <a:r>
              <a:rPr lang="en-US" sz="2400" cap="none" err="1" smtClean="0">
                <a:latin typeface="Times New Roman" pitchFamily="18" charset="0"/>
                <a:cs typeface="Times New Roman" pitchFamily="18" charset="0"/>
              </a:rPr>
              <a:t>với</a:t>
            </a:r>
            <a:r>
              <a:rPr lang="en-US" sz="2400" cap="none" smtClean="0">
                <a:latin typeface="Times New Roman" pitchFamily="18" charset="0"/>
                <a:cs typeface="Times New Roman" pitchFamily="18" charset="0"/>
              </a:rPr>
              <a:t> yêu cầu cụ thể:</a:t>
            </a:r>
            <a:endParaRPr lang="en-US" sz="2400" cap="none" dirty="0" smtClean="0">
              <a:latin typeface="Times New Roman" pitchFamily="18" charset="0"/>
              <a:cs typeface="Times New Roman" pitchFamily="18" charset="0"/>
            </a:endParaRPr>
          </a:p>
          <a:p>
            <a:pPr algn="l"/>
            <a:r>
              <a:rPr lang="en-US" sz="2100" b="0" cap="none" smtClean="0">
                <a:latin typeface="Times New Roman" pitchFamily="18" charset="0"/>
                <a:cs typeface="Times New Roman" pitchFamily="18" charset="0"/>
              </a:rPr>
              <a:t>	</a:t>
            </a:r>
            <a:r>
              <a:rPr lang="en-US" sz="2100" b="0" cap="none" smtClean="0">
                <a:solidFill>
                  <a:srgbClr val="002060"/>
                </a:solidFill>
                <a:latin typeface="Times New Roman" pitchFamily="18" charset="0"/>
                <a:cs typeface="Times New Roman" pitchFamily="18" charset="0"/>
              </a:rPr>
              <a:t>Đối </a:t>
            </a:r>
            <a:r>
              <a:rPr lang="en-US" sz="2100" b="0" cap="none" dirty="0" err="1" smtClean="0">
                <a:solidFill>
                  <a:srgbClr val="002060"/>
                </a:solidFill>
                <a:latin typeface="Times New Roman" pitchFamily="18" charset="0"/>
                <a:cs typeface="Times New Roman" pitchFamily="18" charset="0"/>
              </a:rPr>
              <a:t>tượng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giảng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dạy</a:t>
            </a:r>
            <a:r>
              <a:rPr lang="en-US" sz="2100" b="0" cap="none" dirty="0" smtClean="0">
                <a:solidFill>
                  <a:srgbClr val="002060"/>
                </a:solidFill>
                <a:latin typeface="Times New Roman" pitchFamily="18" charset="0"/>
                <a:cs typeface="Times New Roman" pitchFamily="18" charset="0"/>
              </a:rPr>
              <a:t> là </a:t>
            </a:r>
            <a:r>
              <a:rPr lang="en-US" sz="2100" b="0" cap="none" err="1" smtClean="0">
                <a:solidFill>
                  <a:srgbClr val="002060"/>
                </a:solidFill>
                <a:latin typeface="Times New Roman" pitchFamily="18" charset="0"/>
                <a:cs typeface="Times New Roman" pitchFamily="18" charset="0"/>
              </a:rPr>
              <a:t>sinh</a:t>
            </a:r>
            <a:r>
              <a:rPr lang="en-US" sz="2100" b="0" cap="none" smtClean="0">
                <a:solidFill>
                  <a:srgbClr val="002060"/>
                </a:solidFill>
                <a:latin typeface="Times New Roman" pitchFamily="18" charset="0"/>
                <a:cs typeface="Times New Roman" pitchFamily="18" charset="0"/>
              </a:rPr>
              <a:t> viên hệ cao đẳng kỹ thuật, với </a:t>
            </a:r>
            <a:r>
              <a:rPr lang="en-US" sz="2100" b="0" cap="none" dirty="0" err="1" smtClean="0">
                <a:solidFill>
                  <a:srgbClr val="002060"/>
                </a:solidFill>
                <a:latin typeface="Times New Roman" pitchFamily="18" charset="0"/>
                <a:cs typeface="Times New Roman" pitchFamily="18" charset="0"/>
              </a:rPr>
              <a:t>thười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lượng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cho</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bài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giảng</a:t>
            </a:r>
            <a:r>
              <a:rPr lang="en-US" sz="2100" b="0" cap="none" dirty="0" smtClean="0">
                <a:solidFill>
                  <a:srgbClr val="002060"/>
                </a:solidFill>
                <a:latin typeface="Times New Roman" pitchFamily="18" charset="0"/>
                <a:cs typeface="Times New Roman" pitchFamily="18" charset="0"/>
              </a:rPr>
              <a:t> là 45 </a:t>
            </a:r>
            <a:r>
              <a:rPr lang="en-US" sz="2100" b="0" cap="none" dirty="0" err="1" smtClean="0">
                <a:solidFill>
                  <a:srgbClr val="002060"/>
                </a:solidFill>
                <a:latin typeface="Times New Roman" pitchFamily="18" charset="0"/>
                <a:cs typeface="Times New Roman" pitchFamily="18" charset="0"/>
              </a:rPr>
              <a:t>phút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tài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liệu</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tham</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khảo</a:t>
            </a:r>
            <a:r>
              <a:rPr lang="en-US" sz="2100" b="0" cap="none" smtClean="0">
                <a:solidFill>
                  <a:srgbClr val="002060"/>
                </a:solidFill>
                <a:latin typeface="Times New Roman" pitchFamily="18" charset="0"/>
                <a:cs typeface="Times New Roman" pitchFamily="18" charset="0"/>
              </a:rPr>
              <a:t> chính </a:t>
            </a:r>
            <a:r>
              <a:rPr lang="en-US" sz="2100" b="0" cap="none" dirty="0" err="1" smtClean="0">
                <a:solidFill>
                  <a:srgbClr val="002060"/>
                </a:solidFill>
                <a:latin typeface="Times New Roman" pitchFamily="18" charset="0"/>
                <a:cs typeface="Times New Roman" pitchFamily="18" charset="0"/>
              </a:rPr>
              <a:t>cho</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môn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học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chu</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yếu</a:t>
            </a:r>
            <a:r>
              <a:rPr lang="en-US" sz="2100" b="0" cap="none" dirty="0" smtClean="0">
                <a:solidFill>
                  <a:srgbClr val="002060"/>
                </a:solidFill>
                <a:latin typeface="Times New Roman" pitchFamily="18" charset="0"/>
                <a:cs typeface="Times New Roman" pitchFamily="18" charset="0"/>
              </a:rPr>
              <a:t> là </a:t>
            </a:r>
            <a:r>
              <a:rPr lang="en-US" sz="2100" b="0" cap="none" dirty="0" err="1" smtClean="0">
                <a:solidFill>
                  <a:srgbClr val="002060"/>
                </a:solidFill>
                <a:latin typeface="Times New Roman" pitchFamily="18" charset="0"/>
                <a:cs typeface="Times New Roman" pitchFamily="18" charset="0"/>
              </a:rPr>
              <a:t>Hiến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Pháp</a:t>
            </a:r>
            <a:r>
              <a:rPr lang="en-US" sz="2100" b="0" cap="none" dirty="0" smtClean="0">
                <a:solidFill>
                  <a:srgbClr val="002060"/>
                </a:solidFill>
                <a:latin typeface="Times New Roman" pitchFamily="18" charset="0"/>
                <a:cs typeface="Times New Roman" pitchFamily="18" charset="0"/>
              </a:rPr>
              <a:t>, BLDS, BLHS </a:t>
            </a:r>
            <a:r>
              <a:rPr lang="en-US" sz="2100" b="0" cap="none" dirty="0" err="1" smtClean="0">
                <a:solidFill>
                  <a:srgbClr val="002060"/>
                </a:solidFill>
                <a:latin typeface="Times New Roman" pitchFamily="18" charset="0"/>
                <a:cs typeface="Times New Roman" pitchFamily="18" charset="0"/>
              </a:rPr>
              <a:t>Luật</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đất</a:t>
            </a:r>
            <a:r>
              <a:rPr lang="en-US" sz="2100" b="0" cap="none" smtClean="0">
                <a:solidFill>
                  <a:srgbClr val="002060"/>
                </a:solidFill>
                <a:latin typeface="Times New Roman" pitchFamily="18" charset="0"/>
                <a:cs typeface="Times New Roman" pitchFamily="18" charset="0"/>
              </a:rPr>
              <a:t> đai…Mục </a:t>
            </a:r>
            <a:r>
              <a:rPr lang="en-US" sz="2100" b="0" cap="none" dirty="0" err="1" smtClean="0">
                <a:solidFill>
                  <a:srgbClr val="002060"/>
                </a:solidFill>
                <a:latin typeface="Times New Roman" pitchFamily="18" charset="0"/>
                <a:cs typeface="Times New Roman" pitchFamily="18" charset="0"/>
              </a:rPr>
              <a:t>tiêu</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phương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châm</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giảng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dạy</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lấy</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liên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hê</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những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sư</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kiện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thực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tê</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trong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lòng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xa</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hội</a:t>
            </a:r>
            <a:r>
              <a:rPr lang="en-US" sz="2100" b="0" cap="none" smtClean="0">
                <a:solidFill>
                  <a:srgbClr val="002060"/>
                </a:solidFill>
                <a:latin typeface="Times New Roman" pitchFamily="18" charset="0"/>
                <a:cs typeface="Times New Roman" pitchFamily="18" charset="0"/>
              </a:rPr>
              <a:t> để </a:t>
            </a:r>
            <a:r>
              <a:rPr lang="en-US" sz="2100" b="0" cap="none" dirty="0" err="1" smtClean="0">
                <a:solidFill>
                  <a:srgbClr val="002060"/>
                </a:solidFill>
                <a:latin typeface="Times New Roman" pitchFamily="18" charset="0"/>
                <a:cs typeface="Times New Roman" pitchFamily="18" charset="0"/>
              </a:rPr>
              <a:t>làm</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sâu</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sắc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tạo</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cho</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viên</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hứng</a:t>
            </a:r>
            <a:r>
              <a:rPr lang="en-US" sz="2100" b="0" cap="none" smtClean="0">
                <a:solidFill>
                  <a:srgbClr val="002060"/>
                </a:solidFill>
                <a:latin typeface="Times New Roman" pitchFamily="18" charset="0"/>
                <a:cs typeface="Times New Roman" pitchFamily="18" charset="0"/>
              </a:rPr>
              <a:t> thú thảo luận, tìm hiểu nhận thức, tự tư </a:t>
            </a:r>
            <a:r>
              <a:rPr lang="en-US" sz="2100" b="0" cap="none" dirty="0" err="1" smtClean="0">
                <a:solidFill>
                  <a:srgbClr val="002060"/>
                </a:solidFill>
                <a:latin typeface="Times New Roman" pitchFamily="18" charset="0"/>
                <a:cs typeface="Times New Roman" pitchFamily="18" charset="0"/>
              </a:rPr>
              <a:t>duy</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đạt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mức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đô</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nhận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thức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nền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tảng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trong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cách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ứng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xư</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với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pháp</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luật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hành</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chính</a:t>
            </a:r>
            <a:r>
              <a:rPr lang="en-US" sz="2100" b="0" cap="none" smtClean="0">
                <a:solidFill>
                  <a:srgbClr val="002060"/>
                </a:solidFill>
                <a:latin typeface="Times New Roman" pitchFamily="18" charset="0"/>
                <a:cs typeface="Times New Roman" pitchFamily="18" charset="0"/>
              </a:rPr>
              <a:t>, bằng hướng dẫn cũa giảng viên để từng cá nhân sinh viên tìm ra cách </a:t>
            </a:r>
            <a:r>
              <a:rPr lang="en-US" sz="2100" b="0" cap="none" dirty="0" err="1" smtClean="0">
                <a:solidFill>
                  <a:srgbClr val="002060"/>
                </a:solidFill>
                <a:latin typeface="Times New Roman" pitchFamily="18" charset="0"/>
                <a:cs typeface="Times New Roman" pitchFamily="18" charset="0"/>
              </a:rPr>
              <a:t>xư</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ly</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áp</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dụng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huống</a:t>
            </a:r>
            <a:r>
              <a:rPr lang="en-US" sz="2100" b="0" cap="none" dirty="0" smtClean="0">
                <a:solidFill>
                  <a:srgbClr val="002060"/>
                </a:solidFill>
                <a:latin typeface="Times New Roman" pitchFamily="18" charset="0"/>
                <a:cs typeface="Times New Roman" pitchFamily="18" charset="0"/>
              </a:rPr>
              <a:t> mà </a:t>
            </a:r>
            <a:r>
              <a:rPr lang="en-US" sz="2100" b="0" cap="none" dirty="0" err="1" smtClean="0">
                <a:solidFill>
                  <a:srgbClr val="002060"/>
                </a:solidFill>
                <a:latin typeface="Times New Roman" pitchFamily="18" charset="0"/>
                <a:cs typeface="Times New Roman" pitchFamily="18" charset="0"/>
              </a:rPr>
              <a:t>bản</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thân</a:t>
            </a:r>
            <a:r>
              <a:rPr lang="en-US" sz="2100" b="0" cap="none" smtClean="0">
                <a:solidFill>
                  <a:srgbClr val="002060"/>
                </a:solidFill>
                <a:latin typeface="Times New Roman" pitchFamily="18" charset="0"/>
                <a:cs typeface="Times New Roman" pitchFamily="18" charset="0"/>
              </a:rPr>
              <a:t> đã và sẽ trải </a:t>
            </a:r>
            <a:r>
              <a:rPr lang="en-US" sz="2100" b="0" cap="none" dirty="0" err="1" smtClean="0">
                <a:solidFill>
                  <a:srgbClr val="002060"/>
                </a:solidFill>
                <a:latin typeface="Times New Roman" pitchFamily="18" charset="0"/>
                <a:cs typeface="Times New Roman" pitchFamily="18" charset="0"/>
              </a:rPr>
              <a:t>nghiệm</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trong</a:t>
            </a:r>
            <a:r>
              <a:rPr lang="en-US" sz="2100" b="0" cap="none" smtClean="0">
                <a:solidFill>
                  <a:srgbClr val="002060"/>
                </a:solidFill>
                <a:latin typeface="Times New Roman" pitchFamily="18" charset="0"/>
                <a:cs typeface="Times New Roman" pitchFamily="18" charset="0"/>
              </a:rPr>
              <a:t> thực tế đời </a:t>
            </a:r>
            <a:r>
              <a:rPr lang="en-US" sz="2100" b="0" cap="none" dirty="0" err="1" smtClean="0">
                <a:solidFill>
                  <a:srgbClr val="002060"/>
                </a:solidFill>
                <a:latin typeface="Times New Roman" pitchFamily="18" charset="0"/>
                <a:cs typeface="Times New Roman" pitchFamily="18" charset="0"/>
              </a:rPr>
              <a:t>sống</a:t>
            </a:r>
            <a:r>
              <a:rPr lang="en-US" sz="2100" b="0" cap="none" dirty="0" smtClean="0">
                <a:solidFill>
                  <a:srgbClr val="002060"/>
                </a:solidFill>
                <a:latin typeface="Times New Roman" pitchFamily="18" charset="0"/>
                <a:cs typeface="Times New Roman" pitchFamily="18" charset="0"/>
              </a:rPr>
              <a:t>.</a:t>
            </a:r>
          </a:p>
          <a:p>
            <a:pPr algn="l"/>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Kết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hợp</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hài</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hòa</a:t>
            </a:r>
            <a:r>
              <a:rPr lang="en-US" sz="2100" b="0" cap="none" smtClean="0">
                <a:solidFill>
                  <a:srgbClr val="002060"/>
                </a:solidFill>
                <a:latin typeface="Times New Roman" pitchFamily="18" charset="0"/>
                <a:cs typeface="Times New Roman" pitchFamily="18" charset="0"/>
              </a:rPr>
              <a:t> các </a:t>
            </a:r>
            <a:r>
              <a:rPr lang="en-US" sz="2100" b="0" cap="none" dirty="0" err="1" smtClean="0">
                <a:solidFill>
                  <a:srgbClr val="002060"/>
                </a:solidFill>
                <a:latin typeface="Times New Roman" pitchFamily="18" charset="0"/>
                <a:cs typeface="Times New Roman" pitchFamily="18" charset="0"/>
              </a:rPr>
              <a:t>phương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pháp</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thuyết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trình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đặt</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câu</a:t>
            </a:r>
            <a:r>
              <a:rPr lang="en-US" sz="2100" b="0" cap="none" smtClean="0">
                <a:solidFill>
                  <a:srgbClr val="002060"/>
                </a:solidFill>
                <a:latin typeface="Times New Roman" pitchFamily="18" charset="0"/>
                <a:cs typeface="Times New Roman" pitchFamily="18" charset="0"/>
              </a:rPr>
              <a:t> hỏi, thảo luận nhóm </a:t>
            </a:r>
            <a:r>
              <a:rPr lang="en-US" sz="2100" b="0" cap="none" dirty="0" err="1" smtClean="0">
                <a:solidFill>
                  <a:srgbClr val="002060"/>
                </a:solidFill>
                <a:latin typeface="Times New Roman" pitchFamily="18" charset="0"/>
                <a:cs typeface="Times New Roman" pitchFamily="18" charset="0"/>
              </a:rPr>
              <a:t>đê</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làm</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sáng</a:t>
            </a:r>
            <a:r>
              <a:rPr lang="en-US" sz="2100" b="0" cap="none" dirty="0" smtClean="0">
                <a:solidFill>
                  <a:srgbClr val="002060"/>
                </a:solidFill>
                <a:latin typeface="Times New Roman" pitchFamily="18" charset="0"/>
                <a:cs typeface="Times New Roman" pitchFamily="18" charset="0"/>
              </a:rPr>
              <a:t> tỏ </a:t>
            </a:r>
            <a:r>
              <a:rPr lang="en-US" sz="2100" b="0" cap="none" dirty="0" err="1" smtClean="0">
                <a:solidFill>
                  <a:srgbClr val="002060"/>
                </a:solidFill>
                <a:latin typeface="Times New Roman" pitchFamily="18" charset="0"/>
                <a:cs typeface="Times New Roman" pitchFamily="18" charset="0"/>
              </a:rPr>
              <a:t>nội</a:t>
            </a:r>
            <a:r>
              <a:rPr lang="en-US" sz="2100" b="0" cap="none" dirty="0" smtClean="0">
                <a:solidFill>
                  <a:srgbClr val="002060"/>
                </a:solidFill>
                <a:latin typeface="Times New Roman" pitchFamily="18" charset="0"/>
                <a:cs typeface="Times New Roman" pitchFamily="18" charset="0"/>
              </a:rPr>
              <a:t> dung </a:t>
            </a:r>
            <a:r>
              <a:rPr lang="en-US" sz="2100" b="0" cap="none" dirty="0" err="1" smtClean="0">
                <a:solidFill>
                  <a:srgbClr val="002060"/>
                </a:solidFill>
                <a:latin typeface="Times New Roman" pitchFamily="18" charset="0"/>
                <a:cs typeface="Times New Roman" pitchFamily="18" charset="0"/>
              </a:rPr>
              <a:t>bài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giảng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đưa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một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sô</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ảnh</a:t>
            </a:r>
            <a:r>
              <a:rPr lang="en-US" sz="2100" b="0" cap="none" dirty="0" smtClean="0">
                <a:solidFill>
                  <a:srgbClr val="002060"/>
                </a:solidFill>
                <a:latin typeface="Times New Roman" pitchFamily="18" charset="0"/>
                <a:cs typeface="Times New Roman" pitchFamily="18" charset="0"/>
              </a:rPr>
              <a:t> minh </a:t>
            </a:r>
            <a:r>
              <a:rPr lang="en-US" sz="2100" b="0" cap="none" dirty="0" err="1" smtClean="0">
                <a:solidFill>
                  <a:srgbClr val="002060"/>
                </a:solidFill>
                <a:latin typeface="Times New Roman" pitchFamily="18" charset="0"/>
                <a:cs typeface="Times New Roman" pitchFamily="18" charset="0"/>
              </a:rPr>
              <a:t>họa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đê</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bài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giảng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động</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hơn</a:t>
            </a:r>
            <a:r>
              <a:rPr lang="en-US" sz="2100" b="0" cap="none" smtClean="0">
                <a:solidFill>
                  <a:srgbClr val="002060"/>
                </a:solidFill>
                <a:latin typeface="Times New Roman" pitchFamily="18" charset="0"/>
                <a:cs typeface="Times New Roman" pitchFamily="18" charset="0"/>
              </a:rPr>
              <a:t>. </a:t>
            </a:r>
            <a:endParaRPr lang="en-US" sz="2100" b="0" cap="none" dirty="0" smtClean="0">
              <a:solidFill>
                <a:srgbClr val="002060"/>
              </a:solidFill>
              <a:latin typeface="Times New Roman" pitchFamily="18" charset="0"/>
              <a:cs typeface="Times New Roman" pitchFamily="18" charset="0"/>
            </a:endParaRPr>
          </a:p>
        </p:txBody>
      </p:sp>
      <p:sp>
        <p:nvSpPr>
          <p:cNvPr id="3" name="Title 2"/>
          <p:cNvSpPr>
            <a:spLocks noGrp="1"/>
          </p:cNvSpPr>
          <p:nvPr>
            <p:ph type="ctrTitle"/>
          </p:nvPr>
        </p:nvSpPr>
        <p:spPr>
          <a:xfrm>
            <a:off x="152400" y="228600"/>
            <a:ext cx="8793480" cy="1219200"/>
          </a:xfrm>
        </p:spPr>
        <p:txBody>
          <a:bodyPr numCol="2">
            <a:normAutofit fontScale="90000"/>
          </a:bodyPr>
          <a:lstStyle/>
          <a:p>
            <a:pPr algn="l"/>
            <a:r>
              <a:rPr lang="en-US" sz="2200" dirty="0" smtClean="0">
                <a:latin typeface="Times New Roman" pitchFamily="18" charset="0"/>
                <a:cs typeface="Times New Roman" pitchFamily="18" charset="0"/>
              </a:rPr>
              <a:t/>
            </a:r>
            <a:br>
              <a:rPr lang="en-US" sz="2200" dirty="0" smtClean="0">
                <a:latin typeface="Times New Roman" pitchFamily="18" charset="0"/>
                <a:cs typeface="Times New Roman" pitchFamily="18" charset="0"/>
              </a:rPr>
            </a:br>
            <a:r>
              <a:rPr lang="en-US" sz="2200" smtClean="0">
                <a:latin typeface="Times New Roman" pitchFamily="18" charset="0"/>
                <a:cs typeface="Times New Roman" pitchFamily="18" charset="0"/>
              </a:rPr>
              <a:t/>
            </a:r>
            <a:br>
              <a:rPr lang="en-US" sz="2200" smtClean="0">
                <a:latin typeface="Times New Roman" pitchFamily="18" charset="0"/>
                <a:cs typeface="Times New Roman" pitchFamily="18" charset="0"/>
              </a:rPr>
            </a:br>
            <a:r>
              <a:rPr lang="en-US" sz="2200" smtClean="0">
                <a:latin typeface="Times New Roman" pitchFamily="18" charset="0"/>
                <a:cs typeface="Times New Roman" pitchFamily="18" charset="0"/>
              </a:rPr>
              <a:t/>
            </a:r>
            <a:br>
              <a:rPr lang="en-US" sz="2200" smtClean="0">
                <a:latin typeface="Times New Roman" pitchFamily="18" charset="0"/>
                <a:cs typeface="Times New Roman" pitchFamily="18" charset="0"/>
              </a:rPr>
            </a:br>
            <a:r>
              <a:rPr lang="en-US" sz="2200">
                <a:latin typeface="Times New Roman" pitchFamily="18" charset="0"/>
                <a:cs typeface="Times New Roman" pitchFamily="18" charset="0"/>
              </a:rPr>
              <a:t/>
            </a:r>
            <a:br>
              <a:rPr lang="en-US" sz="2200">
                <a:latin typeface="Times New Roman" pitchFamily="18" charset="0"/>
                <a:cs typeface="Times New Roman" pitchFamily="18" charset="0"/>
              </a:rPr>
            </a:br>
            <a:r>
              <a:rPr lang="en-US" sz="2200" smtClean="0">
                <a:latin typeface="Times New Roman" pitchFamily="18" charset="0"/>
                <a:cs typeface="Times New Roman" pitchFamily="18" charset="0"/>
              </a:rPr>
              <a:t/>
            </a:r>
            <a:br>
              <a:rPr lang="en-US" sz="2200" smtClean="0">
                <a:latin typeface="Times New Roman" pitchFamily="18" charset="0"/>
                <a:cs typeface="Times New Roman" pitchFamily="18" charset="0"/>
              </a:rPr>
            </a:br>
            <a:r>
              <a:rPr lang="en-US" sz="2200">
                <a:latin typeface="Times New Roman" pitchFamily="18" charset="0"/>
                <a:cs typeface="Times New Roman" pitchFamily="18" charset="0"/>
              </a:rPr>
              <a:t/>
            </a:r>
            <a:br>
              <a:rPr lang="en-US" sz="2200">
                <a:latin typeface="Times New Roman" pitchFamily="18" charset="0"/>
                <a:cs typeface="Times New Roman" pitchFamily="18" charset="0"/>
              </a:rPr>
            </a:br>
            <a:r>
              <a:rPr lang="en-US" sz="2700" b="1" smtClean="0">
                <a:latin typeface="Times New Roman" pitchFamily="18" charset="0"/>
                <a:cs typeface="Times New Roman" pitchFamily="18" charset="0"/>
              </a:rPr>
              <a:t>Gv: </a:t>
            </a:r>
            <a:r>
              <a:rPr lang="en-US" sz="2700" b="1" smtClean="0">
                <a:solidFill>
                  <a:schemeClr val="tx1"/>
                </a:solidFill>
                <a:latin typeface="Times New Roman" pitchFamily="18" charset="0"/>
                <a:cs typeface="Times New Roman" pitchFamily="18" charset="0"/>
              </a:rPr>
              <a:t>Trần </a:t>
            </a:r>
            <a:r>
              <a:rPr lang="en-US" sz="2700" b="1" dirty="0" err="1" smtClean="0">
                <a:solidFill>
                  <a:schemeClr val="tx1"/>
                </a:solidFill>
                <a:latin typeface="Times New Roman" pitchFamily="18" charset="0"/>
                <a:cs typeface="Times New Roman" pitchFamily="18" charset="0"/>
              </a:rPr>
              <a:t>Văn</a:t>
            </a:r>
            <a:r>
              <a:rPr lang="en-US" sz="2700" b="1" dirty="0" smtClean="0">
                <a:solidFill>
                  <a:schemeClr val="tx1"/>
                </a:solidFill>
                <a:latin typeface="Times New Roman" pitchFamily="18" charset="0"/>
                <a:cs typeface="Times New Roman" pitchFamily="18" charset="0"/>
              </a:rPr>
              <a:t> </a:t>
            </a:r>
            <a:r>
              <a:rPr lang="en-US" sz="2700" b="1" err="1" smtClean="0">
                <a:solidFill>
                  <a:schemeClr val="tx1"/>
                </a:solidFill>
                <a:latin typeface="Times New Roman" pitchFamily="18" charset="0"/>
                <a:cs typeface="Times New Roman" pitchFamily="18" charset="0"/>
              </a:rPr>
              <a:t>Lượng</a:t>
            </a:r>
            <a:r>
              <a:rPr lang="en-US" sz="2700" b="1" smtClean="0">
                <a:solidFill>
                  <a:schemeClr val="tx1"/>
                </a:solidFill>
                <a:latin typeface="Times New Roman" pitchFamily="18" charset="0"/>
                <a:cs typeface="Times New Roman" pitchFamily="18" charset="0"/>
              </a:rPr>
              <a:t>  </a:t>
            </a:r>
            <a:br>
              <a:rPr lang="en-US" sz="2700" b="1" smtClean="0">
                <a:solidFill>
                  <a:schemeClr val="tx1"/>
                </a:solidFill>
                <a:latin typeface="Times New Roman" pitchFamily="18" charset="0"/>
                <a:cs typeface="Times New Roman" pitchFamily="18" charset="0"/>
              </a:rPr>
            </a:br>
            <a:r>
              <a:rPr lang="en-US" sz="2700" b="1" smtClean="0">
                <a:solidFill>
                  <a:schemeClr val="tx1"/>
                </a:solidFill>
                <a:latin typeface="Times New Roman" pitchFamily="18" charset="0"/>
                <a:cs typeface="Times New Roman" pitchFamily="18" charset="0"/>
              </a:rPr>
              <a:t>Môn: Pháp luật</a:t>
            </a:r>
            <a:br>
              <a:rPr lang="en-US" sz="2700" b="1" smtClean="0">
                <a:solidFill>
                  <a:schemeClr val="tx1"/>
                </a:solidFill>
                <a:latin typeface="Times New Roman" pitchFamily="18" charset="0"/>
                <a:cs typeface="Times New Roman" pitchFamily="18" charset="0"/>
              </a:rPr>
            </a:br>
            <a:r>
              <a:rPr lang="en-US" sz="2700" b="1" smtClean="0">
                <a:solidFill>
                  <a:schemeClr val="tx1"/>
                </a:solidFill>
                <a:latin typeface="Times New Roman" pitchFamily="18" charset="0"/>
                <a:cs typeface="Times New Roman" pitchFamily="18" charset="0"/>
              </a:rPr>
              <a:t>Khoa: Khoa lý luận chính trị                                      </a:t>
            </a:r>
            <a:r>
              <a:rPr lang="en-US" sz="2200" smtClean="0">
                <a:solidFill>
                  <a:schemeClr val="tx1"/>
                </a:solidFill>
                <a:latin typeface="Times New Roman" pitchFamily="18" charset="0"/>
                <a:cs typeface="Times New Roman" pitchFamily="18" charset="0"/>
              </a:rPr>
              <a:t/>
            </a:r>
            <a:br>
              <a:rPr lang="en-US" sz="2200" smtClean="0">
                <a:solidFill>
                  <a:schemeClr val="tx1"/>
                </a:solidFill>
                <a:latin typeface="Times New Roman" pitchFamily="18" charset="0"/>
                <a:cs typeface="Times New Roman" pitchFamily="18" charset="0"/>
              </a:rPr>
            </a:br>
            <a:r>
              <a:rPr lang="en-US" sz="2200" dirty="0" smtClean="0">
                <a:solidFill>
                  <a:schemeClr val="tx1"/>
                </a:solidFill>
                <a:latin typeface="Times New Roman" pitchFamily="18" charset="0"/>
                <a:cs typeface="Times New Roman" pitchFamily="18" charset="0"/>
              </a:rPr>
              <a:t/>
            </a:r>
            <a:br>
              <a:rPr lang="en-US" sz="2200" dirty="0" smtClean="0">
                <a:solidFill>
                  <a:schemeClr val="tx1"/>
                </a:solidFill>
                <a:latin typeface="Times New Roman" pitchFamily="18" charset="0"/>
                <a:cs typeface="Times New Roman" pitchFamily="18" charset="0"/>
              </a:rPr>
            </a:br>
            <a:r>
              <a:rPr lang="en-US" dirty="0" smtClean="0">
                <a:solidFill>
                  <a:schemeClr val="tx1"/>
                </a:solidFill>
              </a:rPr>
              <a:t/>
            </a:r>
            <a:br>
              <a:rPr lang="en-US" dirty="0" smtClean="0">
                <a:solidFill>
                  <a:schemeClr val="tx1"/>
                </a:solidFill>
              </a:rPr>
            </a:br>
            <a:r>
              <a:rPr lang="en-US" dirty="0" smtClean="0">
                <a:solidFill>
                  <a:schemeClr val="tx1"/>
                </a:solidFill>
              </a:rPr>
              <a:t/>
            </a:r>
            <a:br>
              <a:rPr lang="en-US" dirty="0" smtClean="0">
                <a:solidFill>
                  <a:schemeClr val="tx1"/>
                </a:solidFill>
              </a:rPr>
            </a:br>
            <a:r>
              <a:rPr lang="en-US" sz="4400" smtClean="0">
                <a:solidFill>
                  <a:schemeClr val="tx1"/>
                </a:solidFill>
                <a:latin typeface="Times New Roman" pitchFamily="18" charset="0"/>
                <a:cs typeface="Times New Roman" pitchFamily="18" charset="0"/>
              </a:rPr>
              <a:t/>
            </a:r>
            <a:br>
              <a:rPr lang="en-US" sz="4400" smtClean="0">
                <a:solidFill>
                  <a:schemeClr val="tx1"/>
                </a:solidFill>
                <a:latin typeface="Times New Roman" pitchFamily="18" charset="0"/>
                <a:cs typeface="Times New Roman" pitchFamily="18" charset="0"/>
              </a:rPr>
            </a:b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Grp="1" noRot="1" noChangeArrowheads="1"/>
          </p:cNvSpPr>
          <p:nvPr>
            <p:ph type="title"/>
          </p:nvPr>
        </p:nvSpPr>
        <p:spPr>
          <a:xfrm>
            <a:off x="685800" y="0"/>
            <a:ext cx="7467600" cy="1447800"/>
          </a:xfrm>
          <a:ln/>
        </p:spPr>
        <p:style>
          <a:lnRef idx="2">
            <a:schemeClr val="dk1"/>
          </a:lnRef>
          <a:fillRef idx="1">
            <a:schemeClr val="lt1"/>
          </a:fillRef>
          <a:effectRef idx="0">
            <a:schemeClr val="dk1"/>
          </a:effectRef>
          <a:fontRef idx="minor">
            <a:schemeClr val="dk1"/>
          </a:fontRef>
        </p:style>
        <p:txBody>
          <a:bodyPr>
            <a:normAutofit fontScale="90000"/>
          </a:bodyPr>
          <a:lstStyle/>
          <a:p>
            <a:pPr eaLnBrk="1" hangingPunct="1">
              <a:defRPr/>
            </a:pPr>
            <a:r>
              <a:rPr lang="en-US" sz="2700" smtClean="0">
                <a:solidFill>
                  <a:schemeClr val="accent6">
                    <a:lumMod val="75000"/>
                  </a:schemeClr>
                </a:solidFill>
              </a:rPr>
              <a:t/>
            </a:r>
            <a:br>
              <a:rPr lang="en-US" sz="2700" smtClean="0">
                <a:solidFill>
                  <a:schemeClr val="accent6">
                    <a:lumMod val="75000"/>
                  </a:schemeClr>
                </a:solidFill>
              </a:rPr>
            </a:br>
            <a:r>
              <a:rPr lang="en-US" sz="2700" smtClean="0">
                <a:solidFill>
                  <a:srgbClr val="FFC000"/>
                </a:solidFill>
                <a:latin typeface="Times New Roman" pitchFamily="18" charset="0"/>
                <a:cs typeface="Times New Roman" pitchFamily="18" charset="0"/>
              </a:rPr>
              <a:t>(</a:t>
            </a:r>
            <a:r>
              <a:rPr lang="en-US" sz="2700" b="1" i="1" smtClean="0">
                <a:solidFill>
                  <a:srgbClr val="FFC000"/>
                </a:solidFill>
                <a:latin typeface="Times New Roman" pitchFamily="18" charset="0"/>
                <a:cs typeface="Times New Roman" pitchFamily="18" charset="0"/>
              </a:rPr>
              <a:t>Bài </a:t>
            </a:r>
            <a:r>
              <a:rPr lang="en-US" sz="2700" b="1" i="1" dirty="0" err="1" smtClean="0">
                <a:solidFill>
                  <a:srgbClr val="FFC000"/>
                </a:solidFill>
                <a:latin typeface="Times New Roman" pitchFamily="18" charset="0"/>
                <a:cs typeface="Times New Roman" pitchFamily="18" charset="0"/>
              </a:rPr>
              <a:t>giảng</a:t>
            </a:r>
            <a:r>
              <a:rPr lang="en-US" sz="2700" b="1" i="1" dirty="0" smtClean="0">
                <a:solidFill>
                  <a:srgbClr val="FFC000"/>
                </a:solidFill>
                <a:latin typeface="Times New Roman" pitchFamily="18" charset="0"/>
                <a:cs typeface="Times New Roman" pitchFamily="18" charset="0"/>
              </a:rPr>
              <a:t> </a:t>
            </a:r>
            <a:r>
              <a:rPr lang="en-US" sz="2700" b="1" i="1" err="1" smtClean="0">
                <a:solidFill>
                  <a:srgbClr val="FFC000"/>
                </a:solidFill>
                <a:latin typeface="Times New Roman" pitchFamily="18" charset="0"/>
                <a:cs typeface="Times New Roman" pitchFamily="18" charset="0"/>
              </a:rPr>
              <a:t>thiết</a:t>
            </a:r>
            <a:r>
              <a:rPr lang="en-US" sz="2700" b="1" i="1" smtClean="0">
                <a:solidFill>
                  <a:srgbClr val="FFC000"/>
                </a:solidFill>
                <a:latin typeface="Times New Roman" pitchFamily="18" charset="0"/>
                <a:cs typeface="Times New Roman" pitchFamily="18" charset="0"/>
              </a:rPr>
              <a:t> kế nội dung 80%)</a:t>
            </a:r>
            <a:r>
              <a:rPr lang="en-US" dirty="0" smtClean="0">
                <a:solidFill>
                  <a:srgbClr val="FFC000"/>
                </a:solidFill>
                <a:latin typeface="Times New Roman" pitchFamily="18" charset="0"/>
                <a:cs typeface="Times New Roman" pitchFamily="18" charset="0"/>
              </a:rPr>
              <a:t/>
            </a:r>
            <a:br>
              <a:rPr lang="en-US" dirty="0" smtClean="0">
                <a:solidFill>
                  <a:srgbClr val="FFC000"/>
                </a:solidFill>
                <a:latin typeface="Times New Roman" pitchFamily="18" charset="0"/>
                <a:cs typeface="Times New Roman" pitchFamily="18" charset="0"/>
              </a:rPr>
            </a:br>
            <a:r>
              <a:rPr lang="en-US" sz="6700" dirty="0" err="1" smtClean="0">
                <a:solidFill>
                  <a:srgbClr val="FFC000"/>
                </a:solidFill>
                <a:latin typeface="Times New Roman" pitchFamily="18" charset="0"/>
                <a:cs typeface="Times New Roman" pitchFamily="18" charset="0"/>
              </a:rPr>
              <a:t>Luật</a:t>
            </a:r>
            <a:r>
              <a:rPr lang="en-US" sz="6700" dirty="0" smtClean="0">
                <a:solidFill>
                  <a:srgbClr val="FFC000"/>
                </a:solidFill>
                <a:latin typeface="Times New Roman" pitchFamily="18" charset="0"/>
                <a:cs typeface="Times New Roman" pitchFamily="18" charset="0"/>
              </a:rPr>
              <a:t> </a:t>
            </a:r>
            <a:r>
              <a:rPr lang="en-US" sz="6700" dirty="0" err="1" smtClean="0">
                <a:solidFill>
                  <a:srgbClr val="FFC000"/>
                </a:solidFill>
                <a:latin typeface="Times New Roman" pitchFamily="18" charset="0"/>
                <a:cs typeface="Times New Roman" pitchFamily="18" charset="0"/>
              </a:rPr>
              <a:t>hành</a:t>
            </a:r>
            <a:r>
              <a:rPr lang="en-US" sz="6700" dirty="0" smtClean="0">
                <a:solidFill>
                  <a:srgbClr val="FFC000"/>
                </a:solidFill>
                <a:latin typeface="Times New Roman" pitchFamily="18" charset="0"/>
                <a:cs typeface="Times New Roman" pitchFamily="18" charset="0"/>
              </a:rPr>
              <a:t> </a:t>
            </a:r>
            <a:r>
              <a:rPr lang="en-US" sz="6700" dirty="0" err="1" smtClean="0">
                <a:solidFill>
                  <a:srgbClr val="FFC000"/>
                </a:solidFill>
                <a:latin typeface="Times New Roman" pitchFamily="18" charset="0"/>
                <a:cs typeface="Times New Roman" pitchFamily="18" charset="0"/>
              </a:rPr>
              <a:t>chính</a:t>
            </a:r>
            <a:endParaRPr lang="en-US" sz="1300" dirty="0" smtClean="0">
              <a:solidFill>
                <a:srgbClr val="FFC000"/>
              </a:solidFill>
              <a:latin typeface="Times New Roman" pitchFamily="18" charset="0"/>
              <a:cs typeface="Times New Roman" pitchFamily="18" charset="0"/>
            </a:endParaRPr>
          </a:p>
        </p:txBody>
      </p:sp>
      <p:sp>
        <p:nvSpPr>
          <p:cNvPr id="293891" name="Rectangle 3"/>
          <p:cNvSpPr>
            <a:spLocks noGrp="1" noRot="1" noChangeArrowheads="1"/>
          </p:cNvSpPr>
          <p:nvPr>
            <p:ph sz="quarter" idx="1"/>
          </p:nvPr>
        </p:nvSpPr>
        <p:spPr>
          <a:xfrm>
            <a:off x="3429000" y="1676400"/>
            <a:ext cx="5257800" cy="4876800"/>
          </a:xfrm>
        </p:spPr>
        <p:txBody>
          <a:bodyPr>
            <a:normAutofit/>
          </a:bodyPr>
          <a:lstStyle/>
          <a:p>
            <a:pPr>
              <a:buNone/>
              <a:defRPr/>
            </a:pPr>
            <a:r>
              <a:rPr lang="en-US" dirty="0" smtClean="0">
                <a:solidFill>
                  <a:srgbClr val="9933FF"/>
                </a:solidFill>
              </a:rPr>
              <a:t>1. </a:t>
            </a:r>
            <a:r>
              <a:rPr lang="en-US" dirty="0" err="1" smtClean="0">
                <a:solidFill>
                  <a:srgbClr val="9933FF"/>
                </a:solidFill>
              </a:rPr>
              <a:t>Khái</a:t>
            </a:r>
            <a:r>
              <a:rPr lang="en-US" dirty="0" smtClean="0">
                <a:solidFill>
                  <a:srgbClr val="9933FF"/>
                </a:solidFill>
              </a:rPr>
              <a:t> </a:t>
            </a:r>
            <a:r>
              <a:rPr lang="en-US" dirty="0" err="1" smtClean="0">
                <a:solidFill>
                  <a:srgbClr val="9933FF"/>
                </a:solidFill>
              </a:rPr>
              <a:t>quát</a:t>
            </a:r>
            <a:r>
              <a:rPr lang="en-US" dirty="0" smtClean="0">
                <a:solidFill>
                  <a:srgbClr val="9933FF"/>
                </a:solidFill>
              </a:rPr>
              <a:t> </a:t>
            </a:r>
            <a:r>
              <a:rPr lang="en-US" dirty="0" err="1" smtClean="0">
                <a:solidFill>
                  <a:srgbClr val="9933FF"/>
                </a:solidFill>
              </a:rPr>
              <a:t>chung</a:t>
            </a:r>
            <a:r>
              <a:rPr lang="en-US" dirty="0" smtClean="0">
                <a:solidFill>
                  <a:srgbClr val="9933FF"/>
                </a:solidFill>
              </a:rPr>
              <a:t> </a:t>
            </a:r>
            <a:endParaRPr lang="en-US" dirty="0" smtClean="0">
              <a:solidFill>
                <a:srgbClr val="66CCFF"/>
              </a:solidFill>
            </a:endParaRPr>
          </a:p>
          <a:p>
            <a:pPr eaLnBrk="1" hangingPunct="1">
              <a:buFont typeface="Wingdings" pitchFamily="2" charset="2"/>
              <a:buNone/>
              <a:defRPr/>
            </a:pPr>
            <a:r>
              <a:rPr lang="en-US" dirty="0" smtClean="0">
                <a:solidFill>
                  <a:srgbClr val="002060"/>
                </a:solidFill>
              </a:rPr>
              <a:t>1.1 </a:t>
            </a:r>
            <a:r>
              <a:rPr lang="en-US" dirty="0" err="1" smtClean="0">
                <a:solidFill>
                  <a:srgbClr val="002060"/>
                </a:solidFill>
              </a:rPr>
              <a:t>Khái</a:t>
            </a:r>
            <a:r>
              <a:rPr lang="en-US" dirty="0" smtClean="0">
                <a:solidFill>
                  <a:srgbClr val="002060"/>
                </a:solidFill>
              </a:rPr>
              <a:t> </a:t>
            </a:r>
            <a:r>
              <a:rPr lang="en-US" dirty="0" err="1" smtClean="0">
                <a:solidFill>
                  <a:srgbClr val="002060"/>
                </a:solidFill>
              </a:rPr>
              <a:t>niệm</a:t>
            </a:r>
            <a:r>
              <a:rPr lang="en-US" dirty="0" smtClean="0">
                <a:solidFill>
                  <a:srgbClr val="002060"/>
                </a:solidFill>
              </a:rPr>
              <a:t>:</a:t>
            </a:r>
          </a:p>
          <a:p>
            <a:pPr eaLnBrk="1" hangingPunct="1">
              <a:defRPr/>
            </a:pPr>
            <a:r>
              <a:rPr lang="en-US" dirty="0" err="1" smtClean="0"/>
              <a:t>Là</a:t>
            </a:r>
            <a:r>
              <a:rPr lang="en-US" dirty="0" smtClean="0"/>
              <a:t> </a:t>
            </a:r>
            <a:r>
              <a:rPr lang="en-US" dirty="0" err="1" smtClean="0"/>
              <a:t>một</a:t>
            </a:r>
            <a:r>
              <a:rPr lang="en-US" dirty="0" smtClean="0"/>
              <a:t> </a:t>
            </a:r>
            <a:r>
              <a:rPr lang="en-US" dirty="0" err="1" smtClean="0"/>
              <a:t>ngành</a:t>
            </a:r>
            <a:r>
              <a:rPr lang="en-US" dirty="0" smtClean="0"/>
              <a:t> </a:t>
            </a:r>
            <a:r>
              <a:rPr lang="en-US" dirty="0" err="1" smtClean="0"/>
              <a:t>luật</a:t>
            </a:r>
            <a:r>
              <a:rPr lang="en-US" dirty="0" smtClean="0"/>
              <a:t> </a:t>
            </a:r>
            <a:r>
              <a:rPr lang="en-US" dirty="0" err="1" smtClean="0"/>
              <a:t>độc</a:t>
            </a:r>
            <a:r>
              <a:rPr lang="en-US" dirty="0" smtClean="0"/>
              <a:t> </a:t>
            </a:r>
            <a:r>
              <a:rPr lang="en-US" dirty="0" err="1" smtClean="0"/>
              <a:t>lập</a:t>
            </a:r>
            <a:endParaRPr lang="en-US" dirty="0" smtClean="0"/>
          </a:p>
          <a:p>
            <a:pPr eaLnBrk="1" hangingPunct="1">
              <a:defRPr/>
            </a:pPr>
            <a:r>
              <a:rPr lang="en-US" dirty="0" err="1" smtClean="0"/>
              <a:t>Gồm</a:t>
            </a:r>
            <a:r>
              <a:rPr lang="en-US" dirty="0" smtClean="0"/>
              <a:t> </a:t>
            </a:r>
            <a:r>
              <a:rPr lang="en-US" dirty="0" err="1" smtClean="0"/>
              <a:t>các</a:t>
            </a:r>
            <a:r>
              <a:rPr lang="en-US" dirty="0" smtClean="0"/>
              <a:t> QPPL </a:t>
            </a:r>
            <a:r>
              <a:rPr lang="en-US" dirty="0" err="1" smtClean="0"/>
              <a:t>điều</a:t>
            </a:r>
            <a:r>
              <a:rPr lang="en-US" dirty="0" smtClean="0"/>
              <a:t> </a:t>
            </a:r>
            <a:r>
              <a:rPr lang="en-US" dirty="0" err="1" smtClean="0"/>
              <a:t>chỉnh</a:t>
            </a:r>
            <a:r>
              <a:rPr lang="en-US" dirty="0" smtClean="0"/>
              <a:t> </a:t>
            </a:r>
            <a:r>
              <a:rPr lang="en-US" dirty="0" err="1" smtClean="0"/>
              <a:t>những</a:t>
            </a:r>
            <a:r>
              <a:rPr lang="en-US" dirty="0" smtClean="0"/>
              <a:t> QHXH </a:t>
            </a:r>
            <a:r>
              <a:rPr lang="en-US" dirty="0" err="1" smtClean="0"/>
              <a:t>phát</a:t>
            </a:r>
            <a:r>
              <a:rPr lang="en-US" dirty="0" smtClean="0"/>
              <a:t> </a:t>
            </a:r>
            <a:r>
              <a:rPr lang="en-US" dirty="0" err="1" smtClean="0"/>
              <a:t>sinh</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chấp</a:t>
            </a:r>
            <a:r>
              <a:rPr lang="en-US" dirty="0" smtClean="0"/>
              <a:t> </a:t>
            </a:r>
            <a:r>
              <a:rPr lang="en-US" dirty="0" err="1" smtClean="0"/>
              <a:t>hành</a:t>
            </a:r>
            <a:r>
              <a:rPr lang="en-US" dirty="0" smtClean="0"/>
              <a:t> </a:t>
            </a:r>
            <a:r>
              <a:rPr lang="en-US" dirty="0" err="1" smtClean="0"/>
              <a:t>và</a:t>
            </a:r>
            <a:r>
              <a:rPr lang="en-US" dirty="0" smtClean="0"/>
              <a:t> </a:t>
            </a:r>
            <a:r>
              <a:rPr lang="en-US" dirty="0" err="1" smtClean="0"/>
              <a:t>điều</a:t>
            </a:r>
            <a:r>
              <a:rPr lang="en-US" dirty="0" smtClean="0"/>
              <a:t> </a:t>
            </a:r>
            <a:r>
              <a:rPr lang="en-US" dirty="0" err="1" smtClean="0"/>
              <a:t>hành</a:t>
            </a:r>
            <a:r>
              <a:rPr lang="en-US" dirty="0" smtClean="0"/>
              <a:t> </a:t>
            </a:r>
            <a:r>
              <a:rPr lang="en-US" dirty="0" err="1" smtClean="0"/>
              <a:t>của</a:t>
            </a:r>
            <a:r>
              <a:rPr lang="en-US" dirty="0" smtClean="0"/>
              <a:t> </a:t>
            </a:r>
            <a:r>
              <a:rPr lang="en-US" dirty="0" err="1" smtClean="0"/>
              <a:t>các</a:t>
            </a:r>
            <a:r>
              <a:rPr lang="en-US" dirty="0" smtClean="0"/>
              <a:t> </a:t>
            </a:r>
            <a:r>
              <a:rPr lang="en-US" dirty="0" err="1" smtClean="0"/>
              <a:t>cơ</a:t>
            </a:r>
            <a:r>
              <a:rPr lang="en-US" dirty="0" smtClean="0"/>
              <a:t> </a:t>
            </a:r>
            <a:r>
              <a:rPr lang="en-US" dirty="0" err="1" smtClean="0"/>
              <a:t>quan</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các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xã</a:t>
            </a:r>
            <a:r>
              <a:rPr lang="en-US" dirty="0" smtClean="0"/>
              <a:t> </a:t>
            </a:r>
            <a:r>
              <a:rPr lang="en-US" dirty="0" err="1" smtClean="0"/>
              <a:t>hội</a:t>
            </a:r>
            <a:r>
              <a:rPr lang="en-US" dirty="0" smtClean="0"/>
              <a:t> </a:t>
            </a:r>
            <a:r>
              <a:rPr lang="en-US" dirty="0" err="1" smtClean="0"/>
              <a:t>trên</a:t>
            </a:r>
            <a:r>
              <a:rPr lang="en-US" dirty="0" smtClean="0"/>
              <a:t> </a:t>
            </a:r>
            <a:r>
              <a:rPr lang="en-US" dirty="0" err="1" smtClean="0"/>
              <a:t>tất</a:t>
            </a:r>
            <a:r>
              <a:rPr lang="en-US" dirty="0" smtClean="0"/>
              <a:t> </a:t>
            </a:r>
            <a:r>
              <a:rPr lang="en-US" dirty="0" err="1" smtClean="0"/>
              <a:t>cả</a:t>
            </a:r>
            <a:r>
              <a:rPr lang="en-US" dirty="0" smtClean="0"/>
              <a:t> </a:t>
            </a:r>
            <a:r>
              <a:rPr lang="en-US" dirty="0" err="1" smtClean="0"/>
              <a:t>các</a:t>
            </a:r>
            <a:r>
              <a:rPr lang="en-US" dirty="0" smtClean="0"/>
              <a:t> </a:t>
            </a:r>
            <a:r>
              <a:rPr lang="en-US" dirty="0" err="1" smtClean="0"/>
              <a:t>lĩnh</a:t>
            </a:r>
            <a:r>
              <a:rPr lang="en-US" dirty="0" smtClean="0"/>
              <a:t> </a:t>
            </a:r>
            <a:r>
              <a:rPr lang="en-US" dirty="0" err="1" smtClean="0"/>
              <a:t>vực</a:t>
            </a:r>
            <a:r>
              <a:rPr lang="en-US" dirty="0" smtClean="0"/>
              <a:t> </a:t>
            </a:r>
            <a:r>
              <a:rPr lang="en-US" dirty="0" err="1" smtClean="0"/>
              <a:t>kinh</a:t>
            </a:r>
            <a:r>
              <a:rPr lang="en-US" dirty="0" smtClean="0"/>
              <a:t> </a:t>
            </a:r>
            <a:r>
              <a:rPr lang="en-US" dirty="0" err="1" smtClean="0"/>
              <a:t>tế</a:t>
            </a:r>
            <a:r>
              <a:rPr lang="en-US" dirty="0" smtClean="0"/>
              <a:t>, </a:t>
            </a:r>
            <a:r>
              <a:rPr lang="en-US" dirty="0" err="1" smtClean="0"/>
              <a:t>văn</a:t>
            </a:r>
            <a:r>
              <a:rPr lang="en-US" dirty="0" smtClean="0"/>
              <a:t> </a:t>
            </a:r>
            <a:r>
              <a:rPr lang="en-US" dirty="0" err="1" smtClean="0"/>
              <a:t>hoá</a:t>
            </a:r>
            <a:r>
              <a:rPr lang="en-US" dirty="0" smtClean="0"/>
              <a:t>, </a:t>
            </a:r>
            <a:r>
              <a:rPr lang="en-US" dirty="0" err="1" smtClean="0"/>
              <a:t>xã</a:t>
            </a:r>
            <a:r>
              <a:rPr lang="en-US" dirty="0" smtClean="0"/>
              <a:t> </a:t>
            </a:r>
            <a:r>
              <a:rPr lang="en-US" dirty="0" err="1" smtClean="0"/>
              <a:t>hội</a:t>
            </a:r>
            <a:endParaRPr lang="en-US" dirty="0" smtClean="0"/>
          </a:p>
        </p:txBody>
      </p:sp>
      <p:pic>
        <p:nvPicPr>
          <p:cNvPr id="4" name="Picture 6" descr="j0300840"/>
          <p:cNvPicPr>
            <a:picLocks noChangeAspect="1" noChangeArrowheads="1"/>
          </p:cNvPicPr>
          <p:nvPr/>
        </p:nvPicPr>
        <p:blipFill>
          <a:blip r:embed="rId2"/>
          <a:srcRect/>
          <a:stretch>
            <a:fillRect/>
          </a:stretch>
        </p:blipFill>
        <p:spPr>
          <a:xfrm>
            <a:off x="381000" y="1447800"/>
            <a:ext cx="3071812" cy="4688832"/>
          </a:xfrm>
          <a:prstGeom prst="rect">
            <a:avLst/>
          </a:prstGeom>
        </p:spPr>
      </p:pic>
      <p:sp>
        <p:nvSpPr>
          <p:cNvPr id="7" name="Rectangle 6"/>
          <p:cNvSpPr>
            <a:spLocks noGrp="1" noRot="1" noChangeArrowheads="1"/>
          </p:cNvSpPr>
          <p:nvPr/>
        </p:nvSpPr>
        <p:spPr>
          <a:xfrm>
            <a:off x="304800" y="3049524"/>
            <a:ext cx="8534400" cy="758952"/>
          </a:xfrm>
          <a:prstGeom prst="rect">
            <a:avLst/>
          </a:prstGeom>
        </p:spPr>
        <p:txBody>
          <a:bodyPr vert="horz" anchor="b">
            <a:normAutofit/>
          </a:bodyPr>
          <a:lstStyle>
            <a:lvl1pPr algn="ctr" rtl="0" eaLnBrk="1" latinLnBrk="0" hangingPunct="1">
              <a:spcBef>
                <a:spcPct val="0"/>
              </a:spcBef>
              <a:buNone/>
              <a:defRPr kumimoji="0" sz="3300" kern="1200">
                <a:solidFill>
                  <a:schemeClr val="accent3">
                    <a:shade val="75000"/>
                  </a:schemeClr>
                </a:solidFill>
                <a:latin typeface="+mj-lt"/>
                <a:ea typeface="+mj-ea"/>
                <a:cs typeface="+mj-cs"/>
              </a:defRPr>
            </a:lvl1pPr>
          </a:lstStyle>
          <a:p>
            <a:pPr eaLnBrk="1" hangingPunct="1">
              <a:defRPr/>
            </a:pPr>
            <a:endParaRPr lang="en-US" dirty="0" smtClean="0">
              <a:solidFill>
                <a:srgbClr val="00B050"/>
              </a:solidFill>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noRot="1" noChangeArrowheads="1"/>
          </p:cNvSpPr>
          <p:nvPr>
            <p:ph type="title"/>
          </p:nvPr>
        </p:nvSpPr>
        <p:spPr/>
        <p:txBody>
          <a:bodyPr/>
          <a:lstStyle/>
          <a:p>
            <a:pPr eaLnBrk="1" hangingPunct="1">
              <a:defRPr/>
            </a:pPr>
            <a:r>
              <a:rPr lang="en-US" dirty="0" smtClean="0">
                <a:solidFill>
                  <a:srgbClr val="FF66FF"/>
                </a:solidFill>
                <a:latin typeface="Times New Roman" pitchFamily="18" charset="0"/>
                <a:cs typeface="Times New Roman" pitchFamily="18" charset="0"/>
              </a:rPr>
              <a:t>1.2 </a:t>
            </a:r>
            <a:r>
              <a:rPr lang="en-US" dirty="0" err="1" smtClean="0">
                <a:solidFill>
                  <a:srgbClr val="FF66FF"/>
                </a:solidFill>
                <a:latin typeface="Times New Roman" pitchFamily="18" charset="0"/>
                <a:cs typeface="Times New Roman" pitchFamily="18" charset="0"/>
              </a:rPr>
              <a:t>Đối</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tượng</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điều</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chỉnh</a:t>
            </a:r>
            <a:endParaRPr lang="en-US" dirty="0" smtClean="0">
              <a:solidFill>
                <a:srgbClr val="FF66FF"/>
              </a:solidFill>
              <a:latin typeface="Times New Roman" pitchFamily="18" charset="0"/>
              <a:cs typeface="Times New Roman" pitchFamily="18" charset="0"/>
            </a:endParaRPr>
          </a:p>
        </p:txBody>
      </p:sp>
      <p:sp>
        <p:nvSpPr>
          <p:cNvPr id="294915" name="Rectangle 3"/>
          <p:cNvSpPr>
            <a:spLocks noGrp="1" noRot="1" noChangeArrowheads="1"/>
          </p:cNvSpPr>
          <p:nvPr>
            <p:ph sz="quarter" idx="1"/>
          </p:nvPr>
        </p:nvSpPr>
        <p:spPr>
          <a:xfrm>
            <a:off x="381000" y="1905000"/>
            <a:ext cx="8464553" cy="4724400"/>
          </a:xfrm>
        </p:spPr>
        <p:txBody>
          <a:bodyPr>
            <a:normAutofit/>
          </a:bodyPr>
          <a:lstStyle/>
          <a:p>
            <a:pPr eaLnBrk="1" hangingPunct="1">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NN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chấp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điều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nội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bộ</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được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trao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endParaRPr lang="en-US" dirty="0" smtClean="0">
              <a:latin typeface="Times New Roman" pitchFamily="18" charset="0"/>
              <a:cs typeface="Times New Roman" pitchFamily="18" charset="0"/>
            </a:endParaRPr>
          </a:p>
          <a:p>
            <a:pPr eaLnBrk="1" hangingPunct="1">
              <a:defRPr/>
            </a:pPr>
            <a:r>
              <a:rPr lang="en-US" sz="2400" i="1" dirty="0" smtClean="0">
                <a:solidFill>
                  <a:srgbClr val="FF0000"/>
                </a:solidFill>
                <a:latin typeface="Times New Roman" pitchFamily="18" charset="0"/>
                <a:cs typeface="Times New Roman" pitchFamily="18" charset="0"/>
              </a:rPr>
              <a:t>Ví dụ: CP-UBND</a:t>
            </a:r>
            <a:r>
              <a:rPr lang="en-US" sz="2400" i="1" smtClean="0">
                <a:solidFill>
                  <a:srgbClr val="FF0000"/>
                </a:solidFill>
                <a:latin typeface="Times New Roman" pitchFamily="18" charset="0"/>
                <a:cs typeface="Times New Roman" pitchFamily="18" charset="0"/>
              </a:rPr>
              <a:t>, UBND- CÁC SỞ, VPCC</a:t>
            </a:r>
            <a:endParaRPr lang="en-US" sz="2400" i="1" dirty="0" smtClean="0">
              <a:solidFill>
                <a:srgbClr val="FF0000"/>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Rot="1" noChangeArrowheads="1"/>
          </p:cNvSpPr>
          <p:nvPr>
            <p:ph type="title"/>
          </p:nvPr>
        </p:nvSpPr>
        <p:spPr/>
        <p:txBody>
          <a:bodyPr/>
          <a:lstStyle/>
          <a:p>
            <a:pPr eaLnBrk="1" hangingPunct="1">
              <a:defRPr/>
            </a:pPr>
            <a:r>
              <a:rPr lang="en-US" dirty="0" smtClean="0">
                <a:solidFill>
                  <a:schemeClr val="folHlink"/>
                </a:solidFill>
                <a:latin typeface="Times New Roman" pitchFamily="18" charset="0"/>
                <a:cs typeface="Times New Roman" pitchFamily="18" charset="0"/>
              </a:rPr>
              <a:t>1.3 </a:t>
            </a:r>
            <a:r>
              <a:rPr lang="en-US" dirty="0" err="1" smtClean="0">
                <a:solidFill>
                  <a:schemeClr val="folHlink"/>
                </a:solidFill>
                <a:latin typeface="Times New Roman" pitchFamily="18" charset="0"/>
                <a:cs typeface="Times New Roman" pitchFamily="18" charset="0"/>
              </a:rPr>
              <a:t>Phương</a:t>
            </a:r>
            <a:r>
              <a:rPr lang="en-US" dirty="0" smtClean="0">
                <a:solidFill>
                  <a:schemeClr val="folHlink"/>
                </a:solidFill>
                <a:latin typeface="Times New Roman" pitchFamily="18" charset="0"/>
                <a:cs typeface="Times New Roman" pitchFamily="18" charset="0"/>
              </a:rPr>
              <a:t> </a:t>
            </a:r>
            <a:r>
              <a:rPr lang="en-US" dirty="0" err="1" smtClean="0">
                <a:solidFill>
                  <a:schemeClr val="folHlink"/>
                </a:solidFill>
                <a:latin typeface="Times New Roman" pitchFamily="18" charset="0"/>
                <a:cs typeface="Times New Roman" pitchFamily="18" charset="0"/>
              </a:rPr>
              <a:t>pháp</a:t>
            </a:r>
            <a:r>
              <a:rPr lang="en-US" dirty="0" smtClean="0">
                <a:solidFill>
                  <a:schemeClr val="folHlink"/>
                </a:solidFill>
                <a:latin typeface="Times New Roman" pitchFamily="18" charset="0"/>
                <a:cs typeface="Times New Roman" pitchFamily="18" charset="0"/>
              </a:rPr>
              <a:t> </a:t>
            </a:r>
            <a:r>
              <a:rPr lang="en-US" dirty="0" err="1" smtClean="0">
                <a:solidFill>
                  <a:schemeClr val="folHlink"/>
                </a:solidFill>
                <a:latin typeface="Times New Roman" pitchFamily="18" charset="0"/>
                <a:cs typeface="Times New Roman" pitchFamily="18" charset="0"/>
              </a:rPr>
              <a:t>điều</a:t>
            </a:r>
            <a:r>
              <a:rPr lang="en-US" dirty="0" smtClean="0">
                <a:solidFill>
                  <a:schemeClr val="folHlink"/>
                </a:solidFill>
                <a:latin typeface="Times New Roman" pitchFamily="18" charset="0"/>
                <a:cs typeface="Times New Roman" pitchFamily="18" charset="0"/>
              </a:rPr>
              <a:t> </a:t>
            </a:r>
            <a:r>
              <a:rPr lang="en-US" dirty="0" err="1" smtClean="0">
                <a:solidFill>
                  <a:schemeClr val="folHlink"/>
                </a:solidFill>
                <a:latin typeface="Times New Roman" pitchFamily="18" charset="0"/>
                <a:cs typeface="Times New Roman" pitchFamily="18" charset="0"/>
              </a:rPr>
              <a:t>chỉnh</a:t>
            </a:r>
            <a:endParaRPr lang="en-US" dirty="0" smtClean="0">
              <a:solidFill>
                <a:schemeClr val="folHlink"/>
              </a:solidFill>
              <a:latin typeface="Times New Roman" pitchFamily="18" charset="0"/>
              <a:cs typeface="Times New Roman" pitchFamily="18" charset="0"/>
            </a:endParaRPr>
          </a:p>
        </p:txBody>
      </p:sp>
      <p:sp>
        <p:nvSpPr>
          <p:cNvPr id="295939" name="Rectangle 3"/>
          <p:cNvSpPr>
            <a:spLocks noGrp="1" noRot="1" noChangeArrowheads="1"/>
          </p:cNvSpPr>
          <p:nvPr>
            <p:ph sz="quarter" idx="1"/>
          </p:nvPr>
        </p:nvSpPr>
        <p:spPr>
          <a:xfrm>
            <a:off x="838201" y="1981200"/>
            <a:ext cx="8007351" cy="4114800"/>
          </a:xfrm>
        </p:spPr>
        <p:txBody>
          <a:bodyPr>
            <a:normAutofit/>
          </a:bodyPr>
          <a:lstStyle/>
          <a:p>
            <a:pPr eaLnBrk="1" hangingPunct="1">
              <a:defRPr/>
            </a:pPr>
            <a:r>
              <a:rPr lang="en-US" sz="3200" dirty="0" err="1" smtClean="0">
                <a:latin typeface="Times New Roman" pitchFamily="18" charset="0"/>
                <a:cs typeface="Times New Roman" pitchFamily="18" charset="0"/>
              </a:rPr>
              <a:t>Phương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mệnh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lệnh</a:t>
            </a:r>
            <a:r>
              <a:rPr lang="en-US" sz="3200" dirty="0" smtClean="0">
                <a:latin typeface="Times New Roman" pitchFamily="18" charset="0"/>
                <a:cs typeface="Times New Roman" pitchFamily="18" charset="0"/>
              </a:rPr>
              <a:t> - </a:t>
            </a:r>
            <a:r>
              <a:rPr lang="en-US" sz="3200" err="1" smtClean="0">
                <a:latin typeface="Times New Roman" pitchFamily="18" charset="0"/>
                <a:cs typeface="Times New Roman" pitchFamily="18" charset="0"/>
              </a:rPr>
              <a:t>phục</a:t>
            </a:r>
            <a:r>
              <a:rPr lang="en-US" sz="3200" smtClean="0">
                <a:latin typeface="Times New Roman" pitchFamily="18" charset="0"/>
                <a:cs typeface="Times New Roman" pitchFamily="18" charset="0"/>
              </a:rPr>
              <a:t> tùng</a:t>
            </a:r>
          </a:p>
          <a:p>
            <a:pPr marL="0" indent="0" eaLnBrk="1" hangingPunct="1">
              <a:buNone/>
              <a:defRPr/>
            </a:pPr>
            <a:endParaRPr lang="en-US" sz="3200" dirty="0" smtClean="0">
              <a:latin typeface="Times New Roman" pitchFamily="18" charset="0"/>
              <a:cs typeface="Times New Roman" pitchFamily="18" charset="0"/>
            </a:endParaRPr>
          </a:p>
          <a:p>
            <a:pPr eaLnBrk="1" hangingPunct="1">
              <a:defRPr/>
            </a:pPr>
            <a:r>
              <a:rPr lang="en-US" sz="2800" smtClean="0">
                <a:solidFill>
                  <a:srgbClr val="FF0000"/>
                </a:solidFill>
                <a:latin typeface="Times New Roman" pitchFamily="18" charset="0"/>
                <a:cs typeface="Times New Roman" pitchFamily="18" charset="0"/>
              </a:rPr>
              <a:t>Ví </a:t>
            </a:r>
            <a:r>
              <a:rPr lang="en-US" sz="2800" dirty="0" smtClean="0">
                <a:solidFill>
                  <a:srgbClr val="FF0000"/>
                </a:solidFill>
                <a:latin typeface="Times New Roman" pitchFamily="18" charset="0"/>
                <a:cs typeface="Times New Roman" pitchFamily="18" charset="0"/>
              </a:rPr>
              <a:t>dụ: QĐ </a:t>
            </a:r>
            <a:r>
              <a:rPr lang="en-US" sz="2800" dirty="0" err="1" smtClean="0">
                <a:solidFill>
                  <a:srgbClr val="FF0000"/>
                </a:solidFill>
                <a:latin typeface="Times New Roman" pitchFamily="18" charset="0"/>
                <a:cs typeface="Times New Roman" pitchFamily="18" charset="0"/>
              </a:rPr>
              <a:t>sô</a:t>
            </a:r>
            <a:r>
              <a:rPr lang="en-US" sz="2800" dirty="0" smtClean="0">
                <a:solidFill>
                  <a:srgbClr val="FF0000"/>
                </a:solidFill>
                <a:latin typeface="Times New Roman" pitchFamily="18" charset="0"/>
                <a:cs typeface="Times New Roman" pitchFamily="18" charset="0"/>
              </a:rPr>
              <a:t>́ 461 </a:t>
            </a:r>
            <a:r>
              <a:rPr lang="en-US" sz="2800" dirty="0" err="1" smtClean="0">
                <a:solidFill>
                  <a:srgbClr val="FF0000"/>
                </a:solidFill>
                <a:latin typeface="Times New Roman" pitchFamily="18" charset="0"/>
                <a:cs typeface="Times New Roman" pitchFamily="18" charset="0"/>
              </a:rPr>
              <a:t>của</a:t>
            </a:r>
            <a:r>
              <a:rPr lang="en-US" sz="2800" dirty="0" smtClean="0">
                <a:solidFill>
                  <a:srgbClr val="FF0000"/>
                </a:solidFill>
                <a:latin typeface="Times New Roman" pitchFamily="18" charset="0"/>
                <a:cs typeface="Times New Roman" pitchFamily="18" charset="0"/>
              </a:rPr>
              <a:t> UBND </a:t>
            </a:r>
            <a:r>
              <a:rPr lang="en-US" sz="2800" dirty="0" err="1" smtClean="0">
                <a:solidFill>
                  <a:srgbClr val="FF0000"/>
                </a:solidFill>
                <a:latin typeface="Times New Roman" pitchFamily="18" charset="0"/>
                <a:cs typeface="Times New Roman" pitchFamily="18" charset="0"/>
              </a:rPr>
              <a:t>huyện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Tiên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Lãng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thê</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hiện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ro</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tính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quyền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lực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nha</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nước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đa</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tác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động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trực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tiếp</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hô</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gia</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đình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ông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Đoàn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Văn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Vươn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trong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việc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thu</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hồi</a:t>
            </a:r>
            <a:r>
              <a:rPr lang="en-US" sz="2800" dirty="0" smtClean="0">
                <a:solidFill>
                  <a:srgbClr val="FF0000"/>
                </a:solidFill>
                <a:latin typeface="Times New Roman" pitchFamily="18" charset="0"/>
                <a:cs typeface="Times New Roman" pitchFamily="18" charset="0"/>
              </a:rPr>
              <a:t> 19,3 ha </a:t>
            </a:r>
            <a:r>
              <a:rPr lang="en-US" sz="2800" dirty="0" err="1" smtClean="0">
                <a:solidFill>
                  <a:srgbClr val="FF0000"/>
                </a:solidFill>
                <a:latin typeface="Times New Roman" pitchFamily="18" charset="0"/>
                <a:cs typeface="Times New Roman" pitchFamily="18" charset="0"/>
              </a:rPr>
              <a:t>đất</a:t>
            </a:r>
            <a:r>
              <a:rPr lang="en-US" sz="2800" dirty="0" smtClean="0">
                <a:solidFill>
                  <a:srgbClr val="FF0000"/>
                </a:solidFill>
                <a:latin typeface="Times New Roman" pitchFamily="18" charset="0"/>
                <a:cs typeface="Times New Roman" pitchFamily="18" charset="0"/>
              </a:rPr>
              <a:t> </a:t>
            </a:r>
            <a:r>
              <a:rPr lang="en-US" sz="2800" smtClean="0">
                <a:solidFill>
                  <a:srgbClr val="FF0000"/>
                </a:solidFill>
                <a:latin typeface="Times New Roman" pitchFamily="18" charset="0"/>
                <a:cs typeface="Times New Roman" pitchFamily="18" charset="0"/>
              </a:rPr>
              <a:t>mà hộ </a:t>
            </a:r>
            <a:r>
              <a:rPr lang="en-US" sz="2800" dirty="0" err="1" smtClean="0">
                <a:solidFill>
                  <a:srgbClr val="FF0000"/>
                </a:solidFill>
                <a:latin typeface="Times New Roman" pitchFamily="18" charset="0"/>
                <a:cs typeface="Times New Roman" pitchFamily="18" charset="0"/>
              </a:rPr>
              <a:t>ông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đang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quản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ly</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sư</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dụng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dưới</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hình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thức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thuê</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đất</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nuôi</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trồng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thủy</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sản</a:t>
            </a:r>
            <a:r>
              <a:rPr lang="en-US" sz="2800" dirty="0" smtClean="0">
                <a:solidFill>
                  <a:srgbClr val="FF0000"/>
                </a:solidFill>
                <a:latin typeface="Times New Roman" pitchFamily="18" charset="0"/>
                <a:cs typeface="Times New Roman" pitchFamily="18" charset="0"/>
              </a:rPr>
              <a:t>.</a:t>
            </a: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Grp="1" noRot="1" noChangeArrowheads="1"/>
          </p:cNvSpPr>
          <p:nvPr>
            <p:ph type="title"/>
          </p:nvPr>
        </p:nvSpPr>
        <p:spPr>
          <a:xfrm>
            <a:off x="301752" y="0"/>
            <a:ext cx="8534400" cy="1295400"/>
          </a:xfrm>
        </p:spPr>
        <p:txBody>
          <a:bodyPr>
            <a:normAutofit fontScale="90000"/>
          </a:bodyPr>
          <a:lstStyle/>
          <a:p>
            <a:pPr eaLnBrk="1" hangingPunct="1">
              <a:defRPr/>
            </a:pPr>
            <a:r>
              <a:rPr lang="en-US" sz="4000" dirty="0" smtClean="0">
                <a:solidFill>
                  <a:srgbClr val="FF3399"/>
                </a:solidFill>
                <a:latin typeface="Times New Roman" pitchFamily="18" charset="0"/>
                <a:cs typeface="Times New Roman" pitchFamily="18" charset="0"/>
              </a:rPr>
              <a:t>2.Một </a:t>
            </a:r>
            <a:r>
              <a:rPr lang="en-US" sz="4000" dirty="0" err="1" smtClean="0">
                <a:solidFill>
                  <a:srgbClr val="FF3399"/>
                </a:solidFill>
                <a:latin typeface="Times New Roman" pitchFamily="18" charset="0"/>
                <a:cs typeface="Times New Roman" pitchFamily="18" charset="0"/>
              </a:rPr>
              <a:t>số</a:t>
            </a:r>
            <a:r>
              <a:rPr lang="en-US" sz="4000" dirty="0" smtClean="0">
                <a:solidFill>
                  <a:srgbClr val="FF3399"/>
                </a:solidFill>
                <a:latin typeface="Times New Roman" pitchFamily="18" charset="0"/>
                <a:cs typeface="Times New Roman" pitchFamily="18" charset="0"/>
              </a:rPr>
              <a:t> </a:t>
            </a:r>
            <a:r>
              <a:rPr lang="en-US" sz="4000" dirty="0" err="1" smtClean="0">
                <a:solidFill>
                  <a:srgbClr val="FF3399"/>
                </a:solidFill>
                <a:latin typeface="Times New Roman" pitchFamily="18" charset="0"/>
                <a:cs typeface="Times New Roman" pitchFamily="18" charset="0"/>
              </a:rPr>
              <a:t>nội</a:t>
            </a:r>
            <a:r>
              <a:rPr lang="en-US" sz="4000" dirty="0" smtClean="0">
                <a:solidFill>
                  <a:srgbClr val="FF3399"/>
                </a:solidFill>
                <a:latin typeface="Times New Roman" pitchFamily="18" charset="0"/>
                <a:cs typeface="Times New Roman" pitchFamily="18" charset="0"/>
              </a:rPr>
              <a:t> dung </a:t>
            </a:r>
            <a:r>
              <a:rPr lang="en-US" sz="4000" dirty="0" err="1" smtClean="0">
                <a:solidFill>
                  <a:srgbClr val="FF3399"/>
                </a:solidFill>
                <a:latin typeface="Times New Roman" pitchFamily="18" charset="0"/>
                <a:cs typeface="Times New Roman" pitchFamily="18" charset="0"/>
              </a:rPr>
              <a:t>cơ</a:t>
            </a:r>
            <a:r>
              <a:rPr lang="en-US" sz="4000" dirty="0" smtClean="0">
                <a:solidFill>
                  <a:srgbClr val="FF3399"/>
                </a:solidFill>
                <a:latin typeface="Times New Roman" pitchFamily="18" charset="0"/>
                <a:cs typeface="Times New Roman" pitchFamily="18" charset="0"/>
              </a:rPr>
              <a:t> </a:t>
            </a:r>
            <a:r>
              <a:rPr lang="en-US" sz="4000" dirty="0" err="1" smtClean="0">
                <a:solidFill>
                  <a:srgbClr val="FF3399"/>
                </a:solidFill>
                <a:latin typeface="Times New Roman" pitchFamily="18" charset="0"/>
                <a:cs typeface="Times New Roman" pitchFamily="18" charset="0"/>
              </a:rPr>
              <a:t>bản</a:t>
            </a:r>
            <a:r>
              <a:rPr lang="en-US" sz="4000" dirty="0" smtClean="0">
                <a:solidFill>
                  <a:srgbClr val="FF3399"/>
                </a:solidFill>
                <a:latin typeface="Times New Roman" pitchFamily="18" charset="0"/>
                <a:cs typeface="Times New Roman" pitchFamily="18" charset="0"/>
              </a:rPr>
              <a:t/>
            </a:r>
            <a:br>
              <a:rPr lang="en-US" sz="4000" dirty="0" smtClean="0">
                <a:solidFill>
                  <a:srgbClr val="FF3399"/>
                </a:solidFill>
                <a:latin typeface="Times New Roman" pitchFamily="18" charset="0"/>
                <a:cs typeface="Times New Roman" pitchFamily="18" charset="0"/>
              </a:rPr>
            </a:br>
            <a:r>
              <a:rPr lang="en-US" sz="4000" dirty="0" smtClean="0">
                <a:solidFill>
                  <a:srgbClr val="33CCFF"/>
                </a:solidFill>
                <a:latin typeface="Times New Roman" pitchFamily="18" charset="0"/>
                <a:cs typeface="Times New Roman" pitchFamily="18" charset="0"/>
              </a:rPr>
              <a:t>2.1 </a:t>
            </a:r>
            <a:r>
              <a:rPr lang="en-US" sz="4000" dirty="0" err="1" smtClean="0">
                <a:solidFill>
                  <a:srgbClr val="33CCFF"/>
                </a:solidFill>
                <a:latin typeface="Times New Roman" pitchFamily="18" charset="0"/>
                <a:cs typeface="Times New Roman" pitchFamily="18" charset="0"/>
              </a:rPr>
              <a:t>Quan</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hệ</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pháp</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luật</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hành</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chính</a:t>
            </a:r>
            <a:endParaRPr lang="en-US" sz="4000" dirty="0" smtClean="0">
              <a:solidFill>
                <a:srgbClr val="33CCFF"/>
              </a:solidFill>
              <a:latin typeface="Times New Roman" pitchFamily="18" charset="0"/>
              <a:cs typeface="Times New Roman" pitchFamily="18" charset="0"/>
            </a:endParaRPr>
          </a:p>
        </p:txBody>
      </p:sp>
      <p:sp>
        <p:nvSpPr>
          <p:cNvPr id="296963" name="Rectangle 3"/>
          <p:cNvSpPr>
            <a:spLocks noGrp="1" noRot="1" noChangeArrowheads="1"/>
          </p:cNvSpPr>
          <p:nvPr>
            <p:ph sz="quarter" idx="1"/>
          </p:nvPr>
        </p:nvSpPr>
        <p:spPr>
          <a:xfrm>
            <a:off x="5257800" y="1371600"/>
            <a:ext cx="3547872" cy="5181600"/>
          </a:xfrm>
        </p:spPr>
        <p:txBody>
          <a:bodyPr>
            <a:normAutofit/>
          </a:bodyPr>
          <a:lstStyle/>
          <a:p>
            <a:pPr eaLnBrk="1" hangingPunct="1">
              <a:defRPr/>
            </a:pP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những</a:t>
            </a:r>
            <a:r>
              <a:rPr lang="en-US" dirty="0" smtClean="0">
                <a:latin typeface="Times New Roman" pitchFamily="18" charset="0"/>
                <a:cs typeface="Times New Roman" pitchFamily="18" charset="0"/>
              </a:rPr>
              <a:t> QHXH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chấp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điều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endParaRPr lang="en-US" dirty="0" smtClean="0">
              <a:latin typeface="Times New Roman" pitchFamily="18" charset="0"/>
              <a:cs typeface="Times New Roman" pitchFamily="18" charset="0"/>
            </a:endParaRPr>
          </a:p>
          <a:p>
            <a:pPr eaLnBrk="1" hangingPunct="1">
              <a:defRPr/>
            </a:pPr>
            <a:r>
              <a:rPr lang="en-US" smtClean="0">
                <a:latin typeface="Times New Roman" pitchFamily="18" charset="0"/>
                <a:cs typeface="Times New Roman" pitchFamily="18" charset="0"/>
              </a:rPr>
              <a:t>Giữa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mang</a:t>
            </a:r>
            <a:r>
              <a:rPr lang="en-US" dirty="0" smtClean="0">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quyền</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lực</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nhà</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nước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năng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với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đối</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tượng</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quản</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lý</a:t>
            </a:r>
            <a:endParaRPr lang="en-US" dirty="0" smtClean="0">
              <a:solidFill>
                <a:srgbClr val="FF0000"/>
              </a:solidFill>
              <a:latin typeface="Times New Roman" pitchFamily="18" charset="0"/>
              <a:cs typeface="Times New Roman" pitchFamily="18" charset="0"/>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371600"/>
            <a:ext cx="50292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Rot="1" noChangeArrowheads="1"/>
          </p:cNvSpPr>
          <p:nvPr>
            <p:ph type="title"/>
          </p:nvPr>
        </p:nvSpPr>
        <p:spPr/>
        <p:txBody>
          <a:bodyPr/>
          <a:lstStyle/>
          <a:p>
            <a:pPr eaLnBrk="1" hangingPunct="1">
              <a:defRPr/>
            </a:pPr>
            <a:r>
              <a:rPr lang="en-US" dirty="0" err="1" smtClean="0">
                <a:solidFill>
                  <a:srgbClr val="FF9933"/>
                </a:solidFill>
              </a:rPr>
              <a:t>Đặc</a:t>
            </a:r>
            <a:r>
              <a:rPr lang="en-US" dirty="0" smtClean="0">
                <a:solidFill>
                  <a:srgbClr val="FF9933"/>
                </a:solidFill>
              </a:rPr>
              <a:t> </a:t>
            </a:r>
            <a:r>
              <a:rPr lang="en-US" dirty="0" err="1" smtClean="0">
                <a:solidFill>
                  <a:srgbClr val="FF9933"/>
                </a:solidFill>
              </a:rPr>
              <a:t>trưng</a:t>
            </a:r>
            <a:r>
              <a:rPr lang="en-US" dirty="0" smtClean="0">
                <a:solidFill>
                  <a:srgbClr val="FF9933"/>
                </a:solidFill>
              </a:rPr>
              <a:t>:</a:t>
            </a:r>
          </a:p>
        </p:txBody>
      </p:sp>
      <p:sp>
        <p:nvSpPr>
          <p:cNvPr id="297987" name="Rectangle 3"/>
          <p:cNvSpPr>
            <a:spLocks noGrp="1" noRot="1" noChangeArrowheads="1"/>
          </p:cNvSpPr>
          <p:nvPr>
            <p:ph sz="quarter" idx="1"/>
          </p:nvPr>
        </p:nvSpPr>
        <p:spPr>
          <a:xfrm>
            <a:off x="457200" y="2209800"/>
            <a:ext cx="8229600" cy="3797491"/>
          </a:xfrm>
        </p:spPr>
        <p:txBody>
          <a:bodyPr/>
          <a:lstStyle/>
          <a:p>
            <a:pPr eaLnBrk="1" hangingPunct="1">
              <a:defRPr/>
            </a:pPr>
            <a:r>
              <a:rPr lang="en-US" sz="2800" dirty="0" err="1" smtClean="0"/>
              <a:t>Quyền</a:t>
            </a:r>
            <a:r>
              <a:rPr lang="en-US" sz="2800" dirty="0" smtClean="0"/>
              <a:t> </a:t>
            </a:r>
            <a:r>
              <a:rPr lang="en-US" sz="2800" dirty="0" err="1" smtClean="0"/>
              <a:t>và</a:t>
            </a:r>
            <a:r>
              <a:rPr lang="en-US" sz="2800" dirty="0" smtClean="0"/>
              <a:t> </a:t>
            </a:r>
            <a:r>
              <a:rPr lang="en-US" sz="2800" dirty="0" err="1" smtClean="0"/>
              <a:t>nghĩa</a:t>
            </a:r>
            <a:r>
              <a:rPr lang="en-US" sz="2800" dirty="0" smtClean="0"/>
              <a:t> </a:t>
            </a:r>
            <a:r>
              <a:rPr lang="en-US" sz="2800" dirty="0" err="1" smtClean="0"/>
              <a:t>vụ</a:t>
            </a:r>
            <a:r>
              <a:rPr lang="en-US" sz="2800" dirty="0" smtClean="0"/>
              <a:t> </a:t>
            </a:r>
            <a:r>
              <a:rPr lang="en-US" sz="2800" dirty="0" err="1" smtClean="0"/>
              <a:t>các</a:t>
            </a:r>
            <a:r>
              <a:rPr lang="en-US" sz="2800" dirty="0" smtClean="0"/>
              <a:t> </a:t>
            </a:r>
            <a:r>
              <a:rPr lang="en-US" sz="2800" dirty="0" err="1" smtClean="0"/>
              <a:t>bên</a:t>
            </a:r>
            <a:r>
              <a:rPr lang="en-US" sz="2800" dirty="0" smtClean="0"/>
              <a:t> </a:t>
            </a:r>
            <a:r>
              <a:rPr lang="en-US" sz="2800" dirty="0" err="1" smtClean="0"/>
              <a:t>luôn</a:t>
            </a:r>
            <a:r>
              <a:rPr lang="en-US" sz="2800" dirty="0" smtClean="0"/>
              <a:t> </a:t>
            </a:r>
            <a:r>
              <a:rPr lang="en-US" sz="2800" dirty="0" err="1" smtClean="0"/>
              <a:t>gắn</a:t>
            </a:r>
            <a:r>
              <a:rPr lang="en-US" sz="2800" dirty="0" smtClean="0"/>
              <a:t> </a:t>
            </a:r>
            <a:r>
              <a:rPr lang="en-US" sz="2800" dirty="0" err="1" smtClean="0"/>
              <a:t>với</a:t>
            </a:r>
            <a:r>
              <a:rPr lang="en-US" sz="2800" dirty="0" smtClean="0"/>
              <a:t> </a:t>
            </a:r>
            <a:r>
              <a:rPr lang="en-US" sz="2800" dirty="0" err="1" smtClean="0"/>
              <a:t>hoạt</a:t>
            </a:r>
            <a:r>
              <a:rPr lang="en-US" sz="2800" dirty="0" smtClean="0"/>
              <a:t> </a:t>
            </a:r>
            <a:r>
              <a:rPr lang="en-US" sz="2800" dirty="0" err="1" smtClean="0"/>
              <a:t>động</a:t>
            </a:r>
            <a:r>
              <a:rPr lang="en-US" sz="2800" dirty="0" smtClean="0"/>
              <a:t> </a:t>
            </a:r>
            <a:r>
              <a:rPr lang="en-US" sz="2800" dirty="0" err="1" smtClean="0"/>
              <a:t>chấp</a:t>
            </a:r>
            <a:r>
              <a:rPr lang="en-US" sz="2800" dirty="0" smtClean="0"/>
              <a:t> </a:t>
            </a:r>
            <a:r>
              <a:rPr lang="en-US" sz="2800" dirty="0" err="1" smtClean="0"/>
              <a:t>hành</a:t>
            </a:r>
            <a:r>
              <a:rPr lang="en-US" sz="2800" dirty="0" smtClean="0"/>
              <a:t> </a:t>
            </a:r>
            <a:r>
              <a:rPr lang="en-US" sz="2800" dirty="0" err="1" smtClean="0"/>
              <a:t>và</a:t>
            </a:r>
            <a:r>
              <a:rPr lang="en-US" sz="2800" dirty="0" smtClean="0"/>
              <a:t> </a:t>
            </a:r>
            <a:r>
              <a:rPr lang="en-US" sz="2800" dirty="0" err="1" smtClean="0"/>
              <a:t>điều</a:t>
            </a:r>
            <a:r>
              <a:rPr lang="en-US" sz="2800" dirty="0" smtClean="0"/>
              <a:t> </a:t>
            </a:r>
            <a:r>
              <a:rPr lang="en-US" sz="2800" dirty="0" err="1" smtClean="0"/>
              <a:t>hành</a:t>
            </a:r>
            <a:endParaRPr lang="en-US" sz="2800" dirty="0" smtClean="0"/>
          </a:p>
          <a:p>
            <a:pPr eaLnBrk="1" hangingPunct="1">
              <a:defRPr/>
            </a:pPr>
            <a:r>
              <a:rPr lang="en-US" sz="2800" dirty="0" err="1" smtClean="0"/>
              <a:t>Một</a:t>
            </a:r>
            <a:r>
              <a:rPr lang="en-US" sz="2800" dirty="0" smtClean="0"/>
              <a:t> </a:t>
            </a:r>
            <a:r>
              <a:rPr lang="en-US" sz="2800" dirty="0" err="1" smtClean="0"/>
              <a:t>bên</a:t>
            </a:r>
            <a:r>
              <a:rPr lang="en-US" sz="2800" dirty="0" smtClean="0"/>
              <a:t> </a:t>
            </a:r>
            <a:r>
              <a:rPr lang="en-US" sz="2800" dirty="0" err="1" smtClean="0"/>
              <a:t>trong</a:t>
            </a:r>
            <a:r>
              <a:rPr lang="en-US" sz="2800" dirty="0" smtClean="0"/>
              <a:t> </a:t>
            </a:r>
            <a:r>
              <a:rPr lang="en-US" sz="2800" dirty="0" err="1" smtClean="0"/>
              <a:t>quan</a:t>
            </a:r>
            <a:r>
              <a:rPr lang="en-US" sz="2800" dirty="0" smtClean="0"/>
              <a:t> </a:t>
            </a:r>
            <a:r>
              <a:rPr lang="en-US" sz="2800" dirty="0" err="1" smtClean="0"/>
              <a:t>hệ</a:t>
            </a:r>
            <a:r>
              <a:rPr lang="en-US" sz="2800" dirty="0" smtClean="0"/>
              <a:t> </a:t>
            </a:r>
            <a:r>
              <a:rPr lang="en-US" sz="2800" dirty="0" err="1" smtClean="0"/>
              <a:t>phải</a:t>
            </a:r>
            <a:r>
              <a:rPr lang="en-US" sz="2800" dirty="0" smtClean="0"/>
              <a:t> </a:t>
            </a:r>
            <a:r>
              <a:rPr lang="en-US" sz="2800" dirty="0" err="1" smtClean="0"/>
              <a:t>là</a:t>
            </a:r>
            <a:r>
              <a:rPr lang="en-US" sz="2800" dirty="0" smtClean="0"/>
              <a:t> </a:t>
            </a:r>
            <a:r>
              <a:rPr lang="en-US" sz="2800" dirty="0" err="1" smtClean="0"/>
              <a:t>chủ</a:t>
            </a:r>
            <a:r>
              <a:rPr lang="en-US" sz="2800" dirty="0" smtClean="0"/>
              <a:t> </a:t>
            </a:r>
            <a:r>
              <a:rPr lang="en-US" sz="2800" dirty="0" err="1" smtClean="0"/>
              <a:t>thể</a:t>
            </a:r>
            <a:r>
              <a:rPr lang="en-US" sz="2800" dirty="0" smtClean="0"/>
              <a:t> </a:t>
            </a:r>
            <a:r>
              <a:rPr lang="en-US" sz="2800" dirty="0" err="1" smtClean="0"/>
              <a:t>được</a:t>
            </a:r>
            <a:r>
              <a:rPr lang="en-US" sz="2800" dirty="0" smtClean="0"/>
              <a:t> </a:t>
            </a:r>
            <a:r>
              <a:rPr lang="en-US" sz="2800" dirty="0" err="1" smtClean="0"/>
              <a:t>sử</a:t>
            </a:r>
            <a:r>
              <a:rPr lang="en-US" sz="2800" dirty="0" smtClean="0"/>
              <a:t> </a:t>
            </a:r>
            <a:r>
              <a:rPr lang="en-US" sz="2800" dirty="0" err="1" smtClean="0"/>
              <a:t>dụng</a:t>
            </a:r>
            <a:r>
              <a:rPr lang="en-US" sz="2800" dirty="0" smtClean="0"/>
              <a:t> </a:t>
            </a:r>
            <a:r>
              <a:rPr lang="en-US" sz="2800" dirty="0" err="1" smtClean="0"/>
              <a:t>quyền</a:t>
            </a:r>
            <a:r>
              <a:rPr lang="en-US" sz="2800" dirty="0" smtClean="0"/>
              <a:t> </a:t>
            </a:r>
            <a:r>
              <a:rPr lang="en-US" sz="2800" dirty="0" err="1" smtClean="0"/>
              <a:t>lực</a:t>
            </a:r>
            <a:r>
              <a:rPr lang="en-US" sz="2800" dirty="0" smtClean="0"/>
              <a:t> </a:t>
            </a:r>
            <a:r>
              <a:rPr lang="en-US" sz="2800" dirty="0" err="1" smtClean="0"/>
              <a:t>nhà</a:t>
            </a:r>
            <a:r>
              <a:rPr lang="en-US" sz="2800" dirty="0" smtClean="0"/>
              <a:t> </a:t>
            </a:r>
            <a:r>
              <a:rPr lang="en-US" sz="2800" dirty="0" err="1" smtClean="0"/>
              <a:t>nước</a:t>
            </a:r>
            <a:endParaRPr lang="en-US" sz="2800" dirty="0" smtClean="0"/>
          </a:p>
          <a:p>
            <a:pPr eaLnBrk="1" hangingPunct="1">
              <a:defRPr/>
            </a:pP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quyết</a:t>
            </a:r>
            <a:r>
              <a:rPr lang="en-US" sz="2800" dirty="0" smtClean="0">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theo</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trình</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tự</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thủ</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tục</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hành</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chính</a:t>
            </a:r>
            <a:endParaRPr lang="en-US" sz="2800" i="1" dirty="0" smtClean="0">
              <a:solidFill>
                <a:srgbClr val="0070C0"/>
              </a:solidFill>
              <a:latin typeface="Times New Roman" pitchFamily="18" charset="0"/>
              <a:cs typeface="Times New Roman" pitchFamily="18" charset="0"/>
            </a:endParaRPr>
          </a:p>
          <a:p>
            <a:pPr eaLnBrk="1" hangingPunct="1">
              <a:defRPr/>
            </a:pPr>
            <a:endParaRPr lang="en-US" dirty="0" smtClean="0"/>
          </a:p>
          <a:p>
            <a:pPr eaLnBrk="1" hangingPunct="1">
              <a:defRPr/>
            </a:pPr>
            <a:endParaRPr lang="en-US" dirty="0" smtClean="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Rot="1" noChangeArrowheads="1"/>
          </p:cNvSpPr>
          <p:nvPr>
            <p:ph type="title"/>
          </p:nvPr>
        </p:nvSpPr>
        <p:spPr/>
        <p:txBody>
          <a:bodyPr/>
          <a:lstStyle/>
          <a:p>
            <a:pPr eaLnBrk="1" hangingPunct="1">
              <a:defRPr/>
            </a:pPr>
            <a:r>
              <a:rPr lang="en-US" dirty="0" smtClean="0">
                <a:solidFill>
                  <a:srgbClr val="FF66FF"/>
                </a:solidFill>
                <a:latin typeface="Times New Roman" pitchFamily="18" charset="0"/>
                <a:cs typeface="Times New Roman" pitchFamily="18" charset="0"/>
              </a:rPr>
              <a:t>2.2 </a:t>
            </a:r>
            <a:r>
              <a:rPr lang="en-US" dirty="0" err="1" smtClean="0">
                <a:solidFill>
                  <a:srgbClr val="FF66FF"/>
                </a:solidFill>
                <a:latin typeface="Times New Roman" pitchFamily="18" charset="0"/>
                <a:cs typeface="Times New Roman" pitchFamily="18" charset="0"/>
              </a:rPr>
              <a:t>Cơ</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quan</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hành</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chính</a:t>
            </a:r>
            <a:r>
              <a:rPr lang="en-US" dirty="0" smtClean="0">
                <a:solidFill>
                  <a:srgbClr val="FF66FF"/>
                </a:solidFill>
                <a:latin typeface="Times New Roman" pitchFamily="18" charset="0"/>
                <a:cs typeface="Times New Roman" pitchFamily="18" charset="0"/>
              </a:rPr>
              <a:t> NN</a:t>
            </a:r>
          </a:p>
        </p:txBody>
      </p:sp>
      <p:sp>
        <p:nvSpPr>
          <p:cNvPr id="299011" name="Rectangle 3"/>
          <p:cNvSpPr>
            <a:spLocks noGrp="1" noRot="1" noChangeArrowheads="1"/>
          </p:cNvSpPr>
          <p:nvPr>
            <p:ph sz="quarter" idx="1"/>
          </p:nvPr>
        </p:nvSpPr>
        <p:spPr>
          <a:xfrm>
            <a:off x="5257800" y="1752600"/>
            <a:ext cx="3587752" cy="4343400"/>
          </a:xfrm>
        </p:spPr>
        <p:txBody>
          <a:bodyPr/>
          <a:lstStyle/>
          <a:p>
            <a:pPr eaLnBrk="1" hangingPunct="1">
              <a:defRPr/>
            </a:pP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bộ</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phận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BMNN do NN </a:t>
            </a:r>
            <a:r>
              <a:rPr lang="en-US" dirty="0" err="1" smtClean="0">
                <a:latin typeface="Times New Roman" pitchFamily="18" charset="0"/>
                <a:cs typeface="Times New Roman" pitchFamily="18" charset="0"/>
              </a:rPr>
              <a:t>lập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để</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năng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NN</a:t>
            </a:r>
          </a:p>
        </p:txBody>
      </p:sp>
      <p:pic>
        <p:nvPicPr>
          <p:cNvPr id="4" name="Picture 7" descr="j0205462"/>
          <p:cNvPicPr>
            <a:picLocks noChangeAspect="1" noChangeArrowheads="1"/>
          </p:cNvPicPr>
          <p:nvPr/>
        </p:nvPicPr>
        <p:blipFill>
          <a:blip r:embed="rId2"/>
          <a:srcRect/>
          <a:stretch>
            <a:fillRect/>
          </a:stretch>
        </p:blipFill>
        <p:spPr>
          <a:xfrm>
            <a:off x="685800" y="1752600"/>
            <a:ext cx="3429000" cy="4114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Rot="1" noChangeArrowheads="1"/>
          </p:cNvSpPr>
          <p:nvPr>
            <p:ph type="title"/>
          </p:nvPr>
        </p:nvSpPr>
        <p:spPr/>
        <p:txBody>
          <a:bodyPr/>
          <a:lstStyle/>
          <a:p>
            <a:pPr eaLnBrk="1" hangingPunct="1">
              <a:defRPr/>
            </a:pPr>
            <a:r>
              <a:rPr lang="en-US" dirty="0" err="1" smtClean="0">
                <a:solidFill>
                  <a:srgbClr val="9933FF"/>
                </a:solidFill>
              </a:rPr>
              <a:t>Dấu</a:t>
            </a:r>
            <a:r>
              <a:rPr lang="en-US" dirty="0" smtClean="0">
                <a:solidFill>
                  <a:srgbClr val="9933FF"/>
                </a:solidFill>
              </a:rPr>
              <a:t> </a:t>
            </a:r>
            <a:r>
              <a:rPr lang="en-US" dirty="0" err="1" smtClean="0">
                <a:solidFill>
                  <a:srgbClr val="9933FF"/>
                </a:solidFill>
              </a:rPr>
              <a:t>hiệu</a:t>
            </a:r>
            <a:r>
              <a:rPr lang="en-US" dirty="0" smtClean="0">
                <a:solidFill>
                  <a:srgbClr val="9933FF"/>
                </a:solidFill>
              </a:rPr>
              <a:t> </a:t>
            </a:r>
            <a:r>
              <a:rPr lang="en-US" dirty="0" err="1" smtClean="0">
                <a:solidFill>
                  <a:srgbClr val="9933FF"/>
                </a:solidFill>
              </a:rPr>
              <a:t>phân</a:t>
            </a:r>
            <a:r>
              <a:rPr lang="en-US" dirty="0" smtClean="0">
                <a:solidFill>
                  <a:srgbClr val="9933FF"/>
                </a:solidFill>
              </a:rPr>
              <a:t> </a:t>
            </a:r>
            <a:r>
              <a:rPr lang="en-US" dirty="0" err="1" smtClean="0">
                <a:solidFill>
                  <a:srgbClr val="9933FF"/>
                </a:solidFill>
              </a:rPr>
              <a:t>biệt</a:t>
            </a:r>
            <a:r>
              <a:rPr lang="en-US" dirty="0" smtClean="0">
                <a:solidFill>
                  <a:srgbClr val="9933FF"/>
                </a:solidFill>
              </a:rPr>
              <a:t>:</a:t>
            </a:r>
          </a:p>
        </p:txBody>
      </p:sp>
      <p:sp>
        <p:nvSpPr>
          <p:cNvPr id="300035" name="Rectangle 3"/>
          <p:cNvSpPr>
            <a:spLocks noGrp="1" noRot="1" noChangeArrowheads="1"/>
          </p:cNvSpPr>
          <p:nvPr>
            <p:ph sz="quarter" idx="1"/>
          </p:nvPr>
        </p:nvSpPr>
        <p:spPr>
          <a:xfrm>
            <a:off x="838201" y="1600200"/>
            <a:ext cx="8007351" cy="4495800"/>
          </a:xfrm>
        </p:spPr>
        <p:txBody>
          <a:bodyPr/>
          <a:lstStyle/>
          <a:p>
            <a:pPr eaLnBrk="1" hangingPunct="1">
              <a:defRPr/>
            </a:pPr>
            <a:r>
              <a:rPr lang="en-US" dirty="0" err="1" smtClean="0"/>
              <a:t>Có</a:t>
            </a:r>
            <a:r>
              <a:rPr lang="en-US" dirty="0" smtClean="0"/>
              <a:t> </a:t>
            </a:r>
            <a:r>
              <a:rPr lang="en-US" dirty="0" err="1" smtClean="0"/>
              <a:t>chức</a:t>
            </a:r>
            <a:r>
              <a:rPr lang="en-US" dirty="0" smtClean="0"/>
              <a:t> </a:t>
            </a:r>
            <a:r>
              <a:rPr lang="en-US" dirty="0" err="1" smtClean="0"/>
              <a:t>năng</a:t>
            </a:r>
            <a:r>
              <a:rPr lang="en-US" dirty="0" smtClean="0"/>
              <a:t> </a:t>
            </a:r>
            <a:r>
              <a:rPr lang="en-US" dirty="0" err="1" smtClean="0"/>
              <a:t>quản</a:t>
            </a:r>
            <a:r>
              <a:rPr lang="en-US" dirty="0" smtClean="0"/>
              <a:t> </a:t>
            </a:r>
            <a:r>
              <a:rPr lang="en-US" dirty="0" err="1" smtClean="0"/>
              <a:t>lý</a:t>
            </a:r>
            <a:r>
              <a:rPr lang="en-US" dirty="0" smtClean="0"/>
              <a:t> </a:t>
            </a:r>
            <a:r>
              <a:rPr lang="en-US" dirty="0" err="1" smtClean="0"/>
              <a:t>hành</a:t>
            </a:r>
            <a:r>
              <a:rPr lang="en-US" dirty="0" smtClean="0"/>
              <a:t> </a:t>
            </a:r>
            <a:r>
              <a:rPr lang="en-US" dirty="0" err="1" smtClean="0"/>
              <a:t>chính</a:t>
            </a:r>
            <a:r>
              <a:rPr lang="en-US" dirty="0" smtClean="0"/>
              <a:t> </a:t>
            </a:r>
            <a:r>
              <a:rPr lang="en-US" dirty="0" err="1" smtClean="0"/>
              <a:t>nhà</a:t>
            </a:r>
            <a:r>
              <a:rPr lang="en-US" dirty="0" smtClean="0"/>
              <a:t> </a:t>
            </a:r>
            <a:r>
              <a:rPr lang="en-US" dirty="0" err="1" smtClean="0"/>
              <a:t>nước</a:t>
            </a:r>
            <a:endParaRPr lang="en-US" dirty="0" smtClean="0"/>
          </a:p>
          <a:p>
            <a:pPr eaLnBrk="1" hangingPunct="1">
              <a:buFont typeface="Wingdings" pitchFamily="2" charset="2"/>
              <a:buNone/>
              <a:defRPr/>
            </a:pPr>
            <a:endParaRPr lang="en-US" dirty="0" smtClean="0"/>
          </a:p>
          <a:p>
            <a:pPr eaLnBrk="1" hangingPunct="1">
              <a:defRPr/>
            </a:pPr>
            <a:r>
              <a:rPr lang="en-US" dirty="0" err="1" smtClean="0"/>
              <a:t>Mỗi</a:t>
            </a:r>
            <a:r>
              <a:rPr lang="en-US" dirty="0" smtClean="0"/>
              <a:t> </a:t>
            </a:r>
            <a:r>
              <a:rPr lang="en-US" dirty="0" err="1" smtClean="0"/>
              <a:t>cơ</a:t>
            </a:r>
            <a:r>
              <a:rPr lang="en-US" dirty="0" smtClean="0"/>
              <a:t> </a:t>
            </a:r>
            <a:r>
              <a:rPr lang="en-US" dirty="0" err="1" smtClean="0"/>
              <a:t>quan</a:t>
            </a:r>
            <a:r>
              <a:rPr lang="en-US" dirty="0" smtClean="0"/>
              <a:t> </a:t>
            </a:r>
            <a:r>
              <a:rPr lang="en-US" dirty="0" err="1" smtClean="0"/>
              <a:t>có</a:t>
            </a:r>
            <a:r>
              <a:rPr lang="en-US" dirty="0" smtClean="0"/>
              <a:t> </a:t>
            </a:r>
            <a:r>
              <a:rPr lang="en-US" dirty="0" err="1" smtClean="0"/>
              <a:t>một</a:t>
            </a:r>
            <a:r>
              <a:rPr lang="en-US" dirty="0" smtClean="0"/>
              <a:t> </a:t>
            </a:r>
            <a:r>
              <a:rPr lang="en-US" dirty="0" err="1" smtClean="0"/>
              <a:t>thẩm</a:t>
            </a:r>
            <a:r>
              <a:rPr lang="en-US" dirty="0" smtClean="0"/>
              <a:t> </a:t>
            </a:r>
            <a:r>
              <a:rPr lang="en-US" dirty="0" err="1" smtClean="0"/>
              <a:t>quyền</a:t>
            </a:r>
            <a:r>
              <a:rPr lang="en-US" dirty="0" smtClean="0"/>
              <a:t> </a:t>
            </a:r>
            <a:r>
              <a:rPr lang="en-US" dirty="0" err="1" smtClean="0"/>
              <a:t>nhất</a:t>
            </a:r>
            <a:r>
              <a:rPr lang="en-US" dirty="0" smtClean="0"/>
              <a:t> </a:t>
            </a:r>
            <a:r>
              <a:rPr lang="en-US" dirty="0" err="1" smtClean="0"/>
              <a:t>định</a:t>
            </a:r>
            <a:endParaRPr lang="en-US" dirty="0" smtClean="0"/>
          </a:p>
          <a:p>
            <a:pPr eaLnBrk="1" hangingPunct="1">
              <a:buFont typeface="Wingdings" pitchFamily="2" charset="2"/>
              <a:buNone/>
              <a:defRPr/>
            </a:pPr>
            <a:endParaRPr lang="en-US" dirty="0" smtClean="0"/>
          </a:p>
          <a:p>
            <a:pPr eaLnBrk="1" hangingPunct="1">
              <a:defRPr/>
            </a:pPr>
            <a:r>
              <a:rPr lang="en-US" dirty="0" err="1" smtClean="0"/>
              <a:t>Có</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các</a:t>
            </a:r>
            <a:r>
              <a:rPr lang="en-US" dirty="0" smtClean="0"/>
              <a:t> </a:t>
            </a:r>
            <a:r>
              <a:rPr lang="en-US" dirty="0" err="1" smtClean="0"/>
              <a:t>đơn</a:t>
            </a:r>
            <a:r>
              <a:rPr lang="en-US" dirty="0" smtClean="0"/>
              <a:t> </a:t>
            </a:r>
            <a:r>
              <a:rPr lang="en-US" dirty="0" err="1" smtClean="0"/>
              <a:t>vị</a:t>
            </a:r>
            <a:r>
              <a:rPr lang="en-US" dirty="0" smtClean="0"/>
              <a:t> </a:t>
            </a:r>
            <a:r>
              <a:rPr lang="en-US" dirty="0" err="1" smtClean="0"/>
              <a:t>cơ</a:t>
            </a:r>
            <a:r>
              <a:rPr lang="en-US" dirty="0" smtClean="0"/>
              <a:t> </a:t>
            </a:r>
            <a:r>
              <a:rPr lang="en-US" dirty="0" err="1" smtClean="0"/>
              <a:t>sở</a:t>
            </a:r>
            <a:r>
              <a:rPr lang="en-US" dirty="0" smtClean="0"/>
              <a:t> </a:t>
            </a:r>
            <a:r>
              <a:rPr lang="en-US" dirty="0" err="1" smtClean="0"/>
              <a:t>trực</a:t>
            </a:r>
            <a:r>
              <a:rPr lang="en-US" dirty="0" smtClean="0"/>
              <a:t> </a:t>
            </a:r>
            <a:r>
              <a:rPr lang="en-US" dirty="0" err="1" smtClean="0"/>
              <a:t>thuộc</a:t>
            </a:r>
            <a:endParaRPr lang="en-US" dirty="0" smtClean="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Rot="1" noChangeArrowheads="1"/>
          </p:cNvSpPr>
          <p:nvPr>
            <p:ph type="title"/>
          </p:nvPr>
        </p:nvSpPr>
        <p:spPr>
          <a:xfrm>
            <a:off x="457200" y="457200"/>
            <a:ext cx="8229600" cy="685800"/>
          </a:xfrm>
        </p:spPr>
        <p:txBody>
          <a:bodyPr/>
          <a:lstStyle/>
          <a:p>
            <a:pPr eaLnBrk="1" hangingPunct="1">
              <a:defRPr/>
            </a:pPr>
            <a:r>
              <a:rPr lang="en-US" b="1" dirty="0" err="1" smtClean="0">
                <a:solidFill>
                  <a:srgbClr val="33CCFF"/>
                </a:solidFill>
                <a:latin typeface="Times New Roman" pitchFamily="18" charset="0"/>
                <a:cs typeface="Times New Roman" pitchFamily="18" charset="0"/>
              </a:rPr>
              <a:t>Phân</a:t>
            </a:r>
            <a:r>
              <a:rPr lang="en-US" b="1" dirty="0" smtClean="0">
                <a:solidFill>
                  <a:srgbClr val="33CCFF"/>
                </a:solidFill>
                <a:latin typeface="Times New Roman" pitchFamily="18" charset="0"/>
                <a:cs typeface="Times New Roman" pitchFamily="18" charset="0"/>
              </a:rPr>
              <a:t> </a:t>
            </a:r>
            <a:r>
              <a:rPr lang="en-US" b="1" dirty="0" err="1" smtClean="0">
                <a:solidFill>
                  <a:srgbClr val="33CCFF"/>
                </a:solidFill>
                <a:latin typeface="Times New Roman" pitchFamily="18" charset="0"/>
                <a:cs typeface="Times New Roman" pitchFamily="18" charset="0"/>
              </a:rPr>
              <a:t>loại</a:t>
            </a:r>
            <a:r>
              <a:rPr lang="en-US" b="1" dirty="0" smtClean="0">
                <a:solidFill>
                  <a:srgbClr val="33CCFF"/>
                </a:solidFill>
                <a:latin typeface="Times New Roman" pitchFamily="18" charset="0"/>
                <a:cs typeface="Times New Roman" pitchFamily="18" charset="0"/>
              </a:rPr>
              <a:t>:</a:t>
            </a:r>
          </a:p>
        </p:txBody>
      </p:sp>
      <p:sp>
        <p:nvSpPr>
          <p:cNvPr id="301059" name="Rectangle 3"/>
          <p:cNvSpPr>
            <a:spLocks noGrp="1" noRot="1" noChangeArrowheads="1"/>
          </p:cNvSpPr>
          <p:nvPr>
            <p:ph sz="quarter" idx="1"/>
          </p:nvPr>
        </p:nvSpPr>
        <p:spPr>
          <a:xfrm>
            <a:off x="838201" y="1905000"/>
            <a:ext cx="8007351" cy="4572000"/>
          </a:xfrm>
        </p:spPr>
        <p:txBody>
          <a:bodyPr>
            <a:normAutofit/>
          </a:bodyPr>
          <a:lstStyle/>
          <a:p>
            <a:pPr eaLnBrk="1" hangingPunct="1">
              <a:defRPr/>
            </a:pPr>
            <a:r>
              <a:rPr lang="en-US" dirty="0" err="1" smtClean="0">
                <a:latin typeface="Times New Roman" pitchFamily="18" charset="0"/>
                <a:cs typeface="Times New Roman" pitchFamily="18" charset="0"/>
              </a:rPr>
              <a:t>Căn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định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luật</a:t>
            </a:r>
            <a:endParaRPr lang="en-US" dirty="0" smtClean="0">
              <a:latin typeface="Times New Roman" pitchFamily="18" charset="0"/>
              <a:cs typeface="Times New Roman" pitchFamily="18" charset="0"/>
            </a:endParaRPr>
          </a:p>
          <a:p>
            <a:pPr eaLnBrk="1" hangingPunct="1">
              <a:buFont typeface="Wingdings" pitchFamily="2" charset="2"/>
              <a:buNone/>
              <a:defRPr/>
            </a:pP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phạm</a:t>
            </a:r>
            <a:r>
              <a:rPr lang="en-US" dirty="0" smtClean="0">
                <a:latin typeface="Times New Roman" pitchFamily="18" charset="0"/>
                <a:cs typeface="Times New Roman" pitchFamily="18" charset="0"/>
              </a:rPr>
              <a:t> vi </a:t>
            </a:r>
            <a:r>
              <a:rPr lang="en-US" dirty="0" err="1" smtClean="0">
                <a:latin typeface="Times New Roman" pitchFamily="18" charset="0"/>
                <a:cs typeface="Times New Roman" pitchFamily="18" charset="0"/>
              </a:rPr>
              <a:t>lãnh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endParaRPr lang="en-US" dirty="0" smtClean="0">
              <a:latin typeface="Times New Roman" pitchFamily="18" charset="0"/>
              <a:cs typeface="Times New Roman" pitchFamily="18" charset="0"/>
            </a:endParaRPr>
          </a:p>
          <a:p>
            <a:pPr eaLnBrk="1" hangingPunct="1">
              <a:buFont typeface="Wingdings" pitchFamily="2" charset="2"/>
              <a:buNone/>
              <a:defRPr/>
            </a:pP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phạm</a:t>
            </a:r>
            <a:r>
              <a:rPr lang="en-US" dirty="0" smtClean="0">
                <a:latin typeface="Times New Roman" pitchFamily="18" charset="0"/>
                <a:cs typeface="Times New Roman" pitchFamily="18" charset="0"/>
              </a:rPr>
              <a:t> vi </a:t>
            </a:r>
            <a:r>
              <a:rPr lang="en-US" dirty="0" err="1" smtClean="0">
                <a:latin typeface="Times New Roman" pitchFamily="18" charset="0"/>
                <a:cs typeface="Times New Roman" pitchFamily="18" charset="0"/>
              </a:rPr>
              <a:t>thẩm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quyền</a:t>
            </a:r>
            <a:endParaRPr lang="en-US" dirty="0" smtClean="0">
              <a:latin typeface="Times New Roman" pitchFamily="18" charset="0"/>
              <a:cs typeface="Times New Roman" pitchFamily="18" charset="0"/>
            </a:endParaRPr>
          </a:p>
          <a:p>
            <a:pPr eaLnBrk="1" hangingPunct="1">
              <a:buFont typeface="Wingdings" pitchFamily="2" charset="2"/>
              <a:buNone/>
              <a:defRPr/>
            </a:pP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nguyên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tắc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việc</a:t>
            </a:r>
            <a:endParaRPr lang="en-US" dirty="0" smtClean="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Rot="1" noChangeArrowheads="1"/>
          </p:cNvSpPr>
          <p:nvPr>
            <p:ph type="title"/>
          </p:nvPr>
        </p:nvSpPr>
        <p:spPr/>
        <p:txBody>
          <a:bodyPr/>
          <a:lstStyle/>
          <a:p>
            <a:pPr eaLnBrk="1" hangingPunct="1">
              <a:defRPr/>
            </a:pPr>
            <a:r>
              <a:rPr lang="en-US" dirty="0" smtClean="0">
                <a:solidFill>
                  <a:srgbClr val="FF9933"/>
                </a:solidFill>
                <a:latin typeface="Times New Roman" pitchFamily="18" charset="0"/>
                <a:cs typeface="Times New Roman" pitchFamily="18" charset="0"/>
              </a:rPr>
              <a:t>2.3 Vi </a:t>
            </a:r>
            <a:r>
              <a:rPr lang="en-US" dirty="0" err="1" smtClean="0">
                <a:solidFill>
                  <a:srgbClr val="FF9933"/>
                </a:solidFill>
                <a:latin typeface="Times New Roman" pitchFamily="18" charset="0"/>
                <a:cs typeface="Times New Roman" pitchFamily="18" charset="0"/>
              </a:rPr>
              <a:t>phạm</a:t>
            </a:r>
            <a:r>
              <a:rPr lang="en-US" dirty="0" smtClean="0">
                <a:solidFill>
                  <a:srgbClr val="FF9933"/>
                </a:solidFill>
                <a:latin typeface="Times New Roman" pitchFamily="18" charset="0"/>
                <a:cs typeface="Times New Roman" pitchFamily="18" charset="0"/>
              </a:rPr>
              <a:t> </a:t>
            </a:r>
            <a:r>
              <a:rPr lang="en-US" dirty="0" err="1" smtClean="0">
                <a:solidFill>
                  <a:srgbClr val="FF9933"/>
                </a:solidFill>
                <a:latin typeface="Times New Roman" pitchFamily="18" charset="0"/>
                <a:cs typeface="Times New Roman" pitchFamily="18" charset="0"/>
              </a:rPr>
              <a:t>hành</a:t>
            </a:r>
            <a:r>
              <a:rPr lang="en-US" dirty="0" smtClean="0">
                <a:solidFill>
                  <a:srgbClr val="FF9933"/>
                </a:solidFill>
                <a:latin typeface="Times New Roman" pitchFamily="18" charset="0"/>
                <a:cs typeface="Times New Roman" pitchFamily="18" charset="0"/>
              </a:rPr>
              <a:t> </a:t>
            </a:r>
            <a:r>
              <a:rPr lang="en-US" dirty="0" err="1" smtClean="0">
                <a:solidFill>
                  <a:srgbClr val="FF9933"/>
                </a:solidFill>
                <a:latin typeface="Times New Roman" pitchFamily="18" charset="0"/>
                <a:cs typeface="Times New Roman" pitchFamily="18" charset="0"/>
              </a:rPr>
              <a:t>chính</a:t>
            </a:r>
            <a:r>
              <a:rPr lang="en-US" dirty="0" smtClean="0">
                <a:solidFill>
                  <a:srgbClr val="FF9933"/>
                </a:solidFill>
                <a:latin typeface="Times New Roman" pitchFamily="18" charset="0"/>
                <a:cs typeface="Times New Roman" pitchFamily="18" charset="0"/>
              </a:rPr>
              <a:t>:</a:t>
            </a:r>
          </a:p>
        </p:txBody>
      </p:sp>
      <p:sp>
        <p:nvSpPr>
          <p:cNvPr id="302083" name="Rectangle 3"/>
          <p:cNvSpPr>
            <a:spLocks noGrp="1" noRot="1" noChangeArrowheads="1"/>
          </p:cNvSpPr>
          <p:nvPr>
            <p:ph sz="quarter" idx="1"/>
          </p:nvPr>
        </p:nvSpPr>
        <p:spPr>
          <a:xfrm>
            <a:off x="304800" y="1676400"/>
            <a:ext cx="8610600" cy="4572000"/>
          </a:xfrm>
        </p:spPr>
        <p:txBody>
          <a:bodyPr/>
          <a:lstStyle/>
          <a:p>
            <a:pPr eaLnBrk="1" hangingPunct="1">
              <a:defRPr/>
            </a:pPr>
            <a:r>
              <a:rPr lang="en-US" sz="3200" dirty="0" err="1" smtClean="0">
                <a:latin typeface="Times New Roman" pitchFamily="18" charset="0"/>
                <a:cs typeface="Times New Roman" pitchFamily="18" charset="0"/>
              </a:rPr>
              <a:t>Hành</a:t>
            </a:r>
            <a:r>
              <a:rPr lang="en-US" sz="3200" dirty="0" smtClean="0">
                <a:latin typeface="Times New Roman" pitchFamily="18" charset="0"/>
                <a:cs typeface="Times New Roman" pitchFamily="18" charset="0"/>
              </a:rPr>
              <a:t> vi </a:t>
            </a:r>
            <a:r>
              <a:rPr lang="en-US" sz="3200" dirty="0" err="1" smtClean="0">
                <a:latin typeface="Times New Roman" pitchFamily="18" charset="0"/>
                <a:cs typeface="Times New Roman" pitchFamily="18" charset="0"/>
              </a:rPr>
              <a:t>trái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luật</a:t>
            </a:r>
            <a:endParaRPr lang="en-US" sz="3200" dirty="0" smtClean="0">
              <a:latin typeface="Times New Roman" pitchFamily="18" charset="0"/>
              <a:cs typeface="Times New Roman" pitchFamily="18" charset="0"/>
            </a:endParaRPr>
          </a:p>
          <a:p>
            <a:pPr eaLnBrk="1" hangingPunct="1">
              <a:defRPr/>
            </a:pP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hành</a:t>
            </a:r>
            <a:r>
              <a:rPr lang="en-US" sz="3200" dirty="0" smtClean="0">
                <a:latin typeface="Times New Roman" pitchFamily="18" charset="0"/>
                <a:cs typeface="Times New Roman" pitchFamily="18" charset="0"/>
              </a:rPr>
              <a:t> vi do </a:t>
            </a:r>
            <a:r>
              <a:rPr lang="en-US" sz="3200" dirty="0" err="1" smtClean="0">
                <a:latin typeface="Times New Roman" pitchFamily="18" charset="0"/>
                <a:cs typeface="Times New Roman" pitchFamily="18" charset="0"/>
              </a:rPr>
              <a:t>cá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tổ</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chức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thực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hiện</a:t>
            </a:r>
            <a:endParaRPr lang="en-US" sz="3200" dirty="0" smtClean="0">
              <a:latin typeface="Times New Roman" pitchFamily="18" charset="0"/>
              <a:cs typeface="Times New Roman" pitchFamily="18" charset="0"/>
            </a:endParaRPr>
          </a:p>
          <a:p>
            <a:pPr eaLnBrk="1" hangingPunct="1">
              <a:defRPr/>
            </a:pP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cố</a:t>
            </a:r>
            <a:r>
              <a:rPr lang="en-US" sz="3200" dirty="0" smtClean="0">
                <a:latin typeface="Times New Roman" pitchFamily="18" charset="0"/>
                <a:cs typeface="Times New Roman" pitchFamily="18" charset="0"/>
              </a:rPr>
              <a:t> ý </a:t>
            </a:r>
            <a:r>
              <a:rPr lang="en-US" sz="3200" dirty="0" err="1" smtClean="0">
                <a:latin typeface="Times New Roman" pitchFamily="18" charset="0"/>
                <a:cs typeface="Times New Roman" pitchFamily="18" charset="0"/>
              </a:rPr>
              <a:t>hoặc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vô</a:t>
            </a:r>
            <a:r>
              <a:rPr lang="en-US" sz="3200" dirty="0" smtClean="0">
                <a:latin typeface="Times New Roman" pitchFamily="18" charset="0"/>
                <a:cs typeface="Times New Roman" pitchFamily="18" charset="0"/>
              </a:rPr>
              <a:t> ý</a:t>
            </a:r>
          </a:p>
          <a:p>
            <a:pPr eaLnBrk="1" hangingPunct="1">
              <a:defRPr/>
            </a:pPr>
            <a:r>
              <a:rPr lang="en-US" sz="3200" dirty="0" err="1" smtClean="0">
                <a:latin typeface="Times New Roman" pitchFamily="18" charset="0"/>
                <a:cs typeface="Times New Roman" pitchFamily="18" charset="0"/>
              </a:rPr>
              <a:t>Xâm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phạm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tắc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lý</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nước</a:t>
            </a:r>
            <a:endParaRPr lang="en-US" sz="3200" dirty="0" smtClean="0">
              <a:latin typeface="Times New Roman" pitchFamily="18" charset="0"/>
              <a:cs typeface="Times New Roman" pitchFamily="18" charset="0"/>
            </a:endParaRPr>
          </a:p>
          <a:p>
            <a:pPr eaLnBrk="1" hangingPunct="1">
              <a:defRPr/>
            </a:pPr>
            <a:r>
              <a:rPr lang="en-US" sz="3200" dirty="0" err="1" smtClean="0">
                <a:latin typeface="Times New Roman" pitchFamily="18" charset="0"/>
                <a:cs typeface="Times New Roman" pitchFamily="18" charset="0"/>
              </a:rPr>
              <a:t>Chưa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tội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phạm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endParaRPr lang="en-US" sz="3200" dirty="0" smtClean="0">
              <a:latin typeface="Times New Roman" pitchFamily="18" charset="0"/>
              <a:cs typeface="Times New Roman" pitchFamily="18" charset="0"/>
            </a:endParaRPr>
          </a:p>
          <a:p>
            <a:pPr eaLnBrk="1" hangingPunct="1">
              <a:defRPr/>
            </a:pP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xử</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lý</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chính</a:t>
            </a:r>
            <a:endParaRPr lang="en-US" sz="3200" dirty="0" smtClean="0">
              <a:latin typeface="Times New Roman" pitchFamily="18" charset="0"/>
              <a:cs typeface="Times New Roman" pitchFamily="18" charset="0"/>
            </a:endParaRPr>
          </a:p>
          <a:p>
            <a:pPr eaLnBrk="1" hangingPunct="1">
              <a:buNone/>
              <a:defRPr/>
            </a:pPr>
            <a:r>
              <a:rPr lang="en-US" dirty="0" smtClean="0">
                <a:solidFill>
                  <a:srgbClr val="FF0000"/>
                </a:solidFill>
                <a:latin typeface="Times New Roman" pitchFamily="18" charset="0"/>
                <a:cs typeface="Times New Roman" pitchFamily="18" charset="0"/>
              </a:rPr>
              <a:t>			</a:t>
            </a:r>
            <a:endParaRPr lang="en-US" i="1" dirty="0" smtClean="0">
              <a:solidFill>
                <a:srgbClr val="FF0000"/>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Rot="1" noChangeArrowheads="1"/>
          </p:cNvSpPr>
          <p:nvPr>
            <p:ph type="title"/>
          </p:nvPr>
        </p:nvSpPr>
        <p:spPr/>
        <p:txBody>
          <a:bodyPr>
            <a:normAutofit/>
          </a:bodyPr>
          <a:lstStyle/>
          <a:p>
            <a:pPr eaLnBrk="1" hangingPunct="1">
              <a:defRPr/>
            </a:pPr>
            <a:r>
              <a:rPr lang="en-US" dirty="0" smtClean="0">
                <a:solidFill>
                  <a:srgbClr val="FF3399"/>
                </a:solidFill>
                <a:latin typeface="Times New Roman" pitchFamily="18" charset="0"/>
                <a:cs typeface="Times New Roman" pitchFamily="18" charset="0"/>
              </a:rPr>
              <a:t>2.4 </a:t>
            </a:r>
            <a:r>
              <a:rPr lang="en-US" dirty="0" err="1" smtClean="0">
                <a:solidFill>
                  <a:srgbClr val="FF3399"/>
                </a:solidFill>
                <a:latin typeface="Times New Roman" pitchFamily="18" charset="0"/>
                <a:cs typeface="Times New Roman" pitchFamily="18" charset="0"/>
              </a:rPr>
              <a:t>Xử</a:t>
            </a:r>
            <a:r>
              <a:rPr lang="en-US" dirty="0" smtClean="0">
                <a:solidFill>
                  <a:srgbClr val="FF3399"/>
                </a:solidFill>
                <a:latin typeface="Times New Roman" pitchFamily="18" charset="0"/>
                <a:cs typeface="Times New Roman" pitchFamily="18" charset="0"/>
              </a:rPr>
              <a:t> </a:t>
            </a:r>
            <a:r>
              <a:rPr lang="en-US" dirty="0" err="1" smtClean="0">
                <a:solidFill>
                  <a:srgbClr val="FF3399"/>
                </a:solidFill>
                <a:latin typeface="Times New Roman" pitchFamily="18" charset="0"/>
                <a:cs typeface="Times New Roman" pitchFamily="18" charset="0"/>
              </a:rPr>
              <a:t>lý</a:t>
            </a:r>
            <a:r>
              <a:rPr lang="en-US" dirty="0" smtClean="0">
                <a:solidFill>
                  <a:srgbClr val="FF3399"/>
                </a:solidFill>
                <a:latin typeface="Times New Roman" pitchFamily="18" charset="0"/>
                <a:cs typeface="Times New Roman" pitchFamily="18" charset="0"/>
              </a:rPr>
              <a:t> vi </a:t>
            </a:r>
            <a:r>
              <a:rPr lang="en-US" dirty="0" err="1" smtClean="0">
                <a:solidFill>
                  <a:srgbClr val="FF3399"/>
                </a:solidFill>
                <a:latin typeface="Times New Roman" pitchFamily="18" charset="0"/>
                <a:cs typeface="Times New Roman" pitchFamily="18" charset="0"/>
              </a:rPr>
              <a:t>phạm</a:t>
            </a:r>
            <a:r>
              <a:rPr lang="en-US" dirty="0" smtClean="0">
                <a:solidFill>
                  <a:srgbClr val="FF3399"/>
                </a:solidFill>
                <a:latin typeface="Times New Roman" pitchFamily="18" charset="0"/>
                <a:cs typeface="Times New Roman" pitchFamily="18" charset="0"/>
              </a:rPr>
              <a:t> </a:t>
            </a:r>
            <a:r>
              <a:rPr lang="en-US" dirty="0" err="1" smtClean="0">
                <a:solidFill>
                  <a:srgbClr val="FF3399"/>
                </a:solidFill>
                <a:latin typeface="Times New Roman" pitchFamily="18" charset="0"/>
                <a:cs typeface="Times New Roman" pitchFamily="18" charset="0"/>
              </a:rPr>
              <a:t>hành</a:t>
            </a:r>
            <a:r>
              <a:rPr lang="en-US" dirty="0" smtClean="0">
                <a:solidFill>
                  <a:srgbClr val="FF3399"/>
                </a:solidFill>
                <a:latin typeface="Times New Roman" pitchFamily="18" charset="0"/>
                <a:cs typeface="Times New Roman" pitchFamily="18" charset="0"/>
              </a:rPr>
              <a:t> </a:t>
            </a:r>
            <a:r>
              <a:rPr lang="en-US" dirty="0" err="1" smtClean="0">
                <a:solidFill>
                  <a:srgbClr val="FF3399"/>
                </a:solidFill>
                <a:latin typeface="Times New Roman" pitchFamily="18" charset="0"/>
                <a:cs typeface="Times New Roman" pitchFamily="18" charset="0"/>
              </a:rPr>
              <a:t>chính</a:t>
            </a:r>
            <a:r>
              <a:rPr lang="en-US" dirty="0" smtClean="0">
                <a:solidFill>
                  <a:srgbClr val="FF3399"/>
                </a:solidFill>
                <a:latin typeface="Times New Roman" pitchFamily="18" charset="0"/>
                <a:cs typeface="Times New Roman" pitchFamily="18" charset="0"/>
              </a:rPr>
              <a:t> (VPHC)</a:t>
            </a:r>
          </a:p>
        </p:txBody>
      </p:sp>
      <p:sp>
        <p:nvSpPr>
          <p:cNvPr id="303107" name="Rectangle 3"/>
          <p:cNvSpPr>
            <a:spLocks noGrp="1" noRot="1" noChangeArrowheads="1"/>
          </p:cNvSpPr>
          <p:nvPr>
            <p:ph sz="quarter" idx="1"/>
          </p:nvPr>
        </p:nvSpPr>
        <p:spPr/>
        <p:txBody>
          <a:bodyPr/>
          <a:lstStyle/>
          <a:p>
            <a:pPr eaLnBrk="1" hangingPunct="1">
              <a:buFont typeface="Wingdings" pitchFamily="2" charset="2"/>
              <a:buNone/>
              <a:defRPr/>
            </a:pPr>
            <a:r>
              <a:rPr lang="en-US" dirty="0" smtClean="0">
                <a:latin typeface="Times New Roman" pitchFamily="18" charset="0"/>
                <a:cs typeface="Times New Roman" pitchFamily="18" charset="0"/>
              </a:rPr>
              <a:t>2.4.1 </a:t>
            </a:r>
            <a:r>
              <a:rPr lang="en-US" dirty="0" err="1" smtClean="0">
                <a:latin typeface="Times New Roman" pitchFamily="18" charset="0"/>
                <a:cs typeface="Times New Roman" pitchFamily="18" charset="0"/>
              </a:rPr>
              <a:t>Nguyên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tắc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Mọi</a:t>
            </a:r>
            <a:r>
              <a:rPr lang="en-US" dirty="0" smtClean="0">
                <a:latin typeface="Times New Roman" pitchFamily="18" charset="0"/>
                <a:cs typeface="Times New Roman" pitchFamily="18" charset="0"/>
              </a:rPr>
              <a:t> VPHC </a:t>
            </a:r>
            <a:r>
              <a:rPr lang="en-US" dirty="0" err="1" smtClean="0">
                <a:latin typeface="Times New Roman" pitchFamily="18" charset="0"/>
                <a:cs typeface="Times New Roman" pitchFamily="18" charset="0"/>
              </a:rPr>
              <a:t>phải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được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kịp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chỉ</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ngay</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chỉ</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VPHC</a:t>
            </a:r>
          </a:p>
          <a:p>
            <a:pPr eaLnBrk="1" hangingPunct="1">
              <a:defRPr/>
            </a:pPr>
            <a:r>
              <a:rPr lang="en-US" dirty="0" err="1" smtClean="0">
                <a:latin typeface="Times New Roman" pitchFamily="18" charset="0"/>
                <a:cs typeface="Times New Roman" pitchFamily="18" charset="0"/>
              </a:rPr>
              <a:t>Việc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VPHC </a:t>
            </a:r>
            <a:r>
              <a:rPr lang="en-US" dirty="0" err="1" smtClean="0">
                <a:latin typeface="Times New Roman" pitchFamily="18" charset="0"/>
                <a:cs typeface="Times New Roman" pitchFamily="18" charset="0"/>
              </a:rPr>
              <a:t>phải</a:t>
            </a:r>
            <a:r>
              <a:rPr lang="en-US" dirty="0" smtClean="0">
                <a:latin typeface="Times New Roman" pitchFamily="18" charset="0"/>
                <a:cs typeface="Times New Roman" pitchFamily="18" charset="0"/>
              </a:rPr>
              <a:t> do </a:t>
            </a:r>
            <a:r>
              <a:rPr lang="en-US" dirty="0" err="1" smtClean="0">
                <a:latin typeface="Times New Roman" pitchFamily="18" charset="0"/>
                <a:cs typeface="Times New Roman" pitchFamily="18" charset="0"/>
              </a:rPr>
              <a:t>người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thẩm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quyền</a:t>
            </a:r>
            <a:r>
              <a:rPr lang="en-US" dirty="0" smtClean="0">
                <a:latin typeface="Times New Roman" pitchFamily="18" charset="0"/>
                <a:cs typeface="Times New Roman" pitchFamily="18" charset="0"/>
              </a:rPr>
              <a:t> </a:t>
            </a:r>
            <a:r>
              <a:rPr lang="en-US" err="1" smtClean="0">
                <a:latin typeface="Times New Roman" pitchFamily="18" charset="0"/>
                <a:cs typeface="Times New Roman" pitchFamily="18" charset="0"/>
              </a:rPr>
              <a:t>tiến</a:t>
            </a:r>
            <a:r>
              <a:rPr lang="en-US" smtClean="0">
                <a:latin typeface="Times New Roman" pitchFamily="18" charset="0"/>
                <a:cs typeface="Times New Roman" pitchFamily="18" charset="0"/>
              </a:rPr>
              <a:t> hành</a:t>
            </a:r>
          </a:p>
          <a:p>
            <a:pPr marL="0" indent="0" eaLnBrk="1" hangingPunct="1">
              <a:buNone/>
              <a:defRPr/>
            </a:pPr>
            <a:endParaRPr lang="en-US" dirty="0" smtClean="0">
              <a:latin typeface="Times New Roman" pitchFamily="18" charset="0"/>
              <a:cs typeface="Times New Roman" pitchFamily="18" charset="0"/>
            </a:endParaRPr>
          </a:p>
          <a:p>
            <a:pPr eaLnBrk="1" hangingPunct="1">
              <a:defRPr/>
            </a:pPr>
            <a:r>
              <a:rPr lang="en-US" sz="2400" i="1" dirty="0" smtClean="0">
                <a:solidFill>
                  <a:srgbClr val="FF0000"/>
                </a:solidFill>
                <a:latin typeface="Times New Roman" pitchFamily="18" charset="0"/>
                <a:cs typeface="Times New Roman" pitchFamily="18" charset="0"/>
              </a:rPr>
              <a:t>VD: </a:t>
            </a:r>
            <a:r>
              <a:rPr lang="en-US" sz="2400" i="1" dirty="0" err="1" smtClean="0">
                <a:solidFill>
                  <a:srgbClr val="FF0000"/>
                </a:solidFill>
                <a:latin typeface="Times New Roman" pitchFamily="18" charset="0"/>
                <a:cs typeface="Times New Roman" pitchFamily="18" charset="0"/>
              </a:rPr>
              <a:t>Lập</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biên</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bản</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va</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xư</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phạt</a:t>
            </a:r>
            <a:r>
              <a:rPr lang="en-US" sz="2400" i="1" dirty="0" smtClean="0">
                <a:solidFill>
                  <a:srgbClr val="FF0000"/>
                </a:solidFill>
                <a:latin typeface="Times New Roman" pitchFamily="18" charset="0"/>
                <a:cs typeface="Times New Roman" pitchFamily="18" charset="0"/>
              </a:rPr>
              <a:t> VPHC </a:t>
            </a:r>
            <a:r>
              <a:rPr lang="en-US" sz="2400" i="1" dirty="0" err="1" smtClean="0">
                <a:solidFill>
                  <a:srgbClr val="FF0000"/>
                </a:solidFill>
                <a:latin typeface="Times New Roman" pitchFamily="18" charset="0"/>
                <a:cs typeface="Times New Roman" pitchFamily="18" charset="0"/>
              </a:rPr>
              <a:t>trong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lĩnh</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vực</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giao</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thông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đương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bô</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theo</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nghi</a:t>
            </a:r>
            <a:r>
              <a:rPr lang="en-US" sz="2400" i="1" dirty="0" smtClean="0">
                <a:solidFill>
                  <a:srgbClr val="FF0000"/>
                </a:solidFill>
                <a:latin typeface="Times New Roman" pitchFamily="18" charset="0"/>
                <a:cs typeface="Times New Roman" pitchFamily="18" charset="0"/>
              </a:rPr>
              <a:t>̣ </a:t>
            </a:r>
            <a:r>
              <a:rPr lang="en-US" sz="2400" i="1" err="1" smtClean="0">
                <a:solidFill>
                  <a:srgbClr val="FF0000"/>
                </a:solidFill>
                <a:latin typeface="Times New Roman" pitchFamily="18" charset="0"/>
                <a:cs typeface="Times New Roman" pitchFamily="18" charset="0"/>
              </a:rPr>
              <a:t>định</a:t>
            </a:r>
            <a:r>
              <a:rPr lang="en-US" sz="2400" i="1" smtClean="0">
                <a:solidFill>
                  <a:srgbClr val="FF0000"/>
                </a:solidFill>
                <a:latin typeface="Times New Roman" pitchFamily="18" charset="0"/>
                <a:cs typeface="Times New Roman" pitchFamily="18" charset="0"/>
              </a:rPr>
              <a:t> 71 </a:t>
            </a:r>
            <a:r>
              <a:rPr lang="en-US" sz="2400" i="1" dirty="0" err="1" smtClean="0">
                <a:solidFill>
                  <a:srgbClr val="FF0000"/>
                </a:solidFill>
                <a:latin typeface="Times New Roman" pitchFamily="18" charset="0"/>
                <a:cs typeface="Times New Roman" pitchFamily="18" charset="0"/>
              </a:rPr>
              <a:t>của</a:t>
            </a:r>
            <a:r>
              <a:rPr lang="en-US" sz="2400" i="1" dirty="0" smtClean="0">
                <a:solidFill>
                  <a:srgbClr val="FF0000"/>
                </a:solidFill>
                <a:latin typeface="Times New Roman" pitchFamily="18" charset="0"/>
                <a:cs typeface="Times New Roman" pitchFamily="18" charset="0"/>
              </a:rPr>
              <a:t> CP.</a:t>
            </a: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1" name="Rectangle 3"/>
          <p:cNvSpPr>
            <a:spLocks noGrp="1" noRot="1" noChangeArrowheads="1"/>
          </p:cNvSpPr>
          <p:nvPr>
            <p:ph sz="quarter" idx="1"/>
          </p:nvPr>
        </p:nvSpPr>
        <p:spPr>
          <a:xfrm>
            <a:off x="685800" y="1905000"/>
            <a:ext cx="8007351" cy="4191000"/>
          </a:xfrm>
        </p:spPr>
        <p:txBody>
          <a:bodyPr/>
          <a:lstStyle/>
          <a:p>
            <a:pPr eaLnBrk="1" hangingPunct="1">
              <a:defRPr/>
            </a:pPr>
            <a:r>
              <a:rPr lang="en-US" sz="2800" dirty="0" err="1" smtClean="0"/>
              <a:t>Một</a:t>
            </a:r>
            <a:r>
              <a:rPr lang="en-US" sz="2800" dirty="0" smtClean="0"/>
              <a:t> </a:t>
            </a:r>
            <a:r>
              <a:rPr lang="en-US" sz="2800" dirty="0" err="1" smtClean="0"/>
              <a:t>hành</a:t>
            </a:r>
            <a:r>
              <a:rPr lang="en-US" sz="2800" dirty="0" smtClean="0"/>
              <a:t> vi VPHC </a:t>
            </a:r>
            <a:r>
              <a:rPr lang="en-US" sz="2800" dirty="0" err="1" smtClean="0"/>
              <a:t>chỉ</a:t>
            </a:r>
            <a:r>
              <a:rPr lang="en-US" sz="2800" dirty="0" smtClean="0"/>
              <a:t> </a:t>
            </a:r>
            <a:r>
              <a:rPr lang="en-US" sz="2800" dirty="0" err="1" smtClean="0"/>
              <a:t>bị</a:t>
            </a:r>
            <a:r>
              <a:rPr lang="en-US" sz="2800" dirty="0" smtClean="0"/>
              <a:t> </a:t>
            </a:r>
            <a:r>
              <a:rPr lang="en-US" sz="2800" dirty="0" err="1" smtClean="0"/>
              <a:t>xử</a:t>
            </a:r>
            <a:r>
              <a:rPr lang="en-US" sz="2800" dirty="0" smtClean="0"/>
              <a:t> </a:t>
            </a:r>
            <a:r>
              <a:rPr lang="en-US" sz="2800" dirty="0" err="1" smtClean="0"/>
              <a:t>lý</a:t>
            </a:r>
            <a:r>
              <a:rPr lang="en-US" sz="2800" dirty="0" smtClean="0"/>
              <a:t> </a:t>
            </a:r>
            <a:r>
              <a:rPr lang="en-US" sz="2800" dirty="0" err="1" smtClean="0"/>
              <a:t>hành</a:t>
            </a:r>
            <a:r>
              <a:rPr lang="en-US" sz="2800" dirty="0" smtClean="0"/>
              <a:t> </a:t>
            </a:r>
            <a:r>
              <a:rPr lang="en-US" sz="2800" dirty="0" err="1" smtClean="0"/>
              <a:t>chính</a:t>
            </a:r>
            <a:r>
              <a:rPr lang="en-US" sz="2800" dirty="0" smtClean="0"/>
              <a:t> 1 </a:t>
            </a:r>
            <a:r>
              <a:rPr lang="en-US" sz="2800" dirty="0" err="1" smtClean="0"/>
              <a:t>lần</a:t>
            </a:r>
            <a:endParaRPr lang="en-US" sz="2800" dirty="0" smtClean="0"/>
          </a:p>
          <a:p>
            <a:pPr eaLnBrk="1" hangingPunct="1">
              <a:defRPr/>
            </a:pPr>
            <a:r>
              <a:rPr lang="en-US" sz="2800" dirty="0" err="1" smtClean="0"/>
              <a:t>Việc</a:t>
            </a:r>
            <a:r>
              <a:rPr lang="en-US" sz="2800" dirty="0" smtClean="0"/>
              <a:t> </a:t>
            </a:r>
            <a:r>
              <a:rPr lang="en-US" sz="2800" dirty="0" err="1" smtClean="0"/>
              <a:t>xử</a:t>
            </a:r>
            <a:r>
              <a:rPr lang="en-US" sz="2800" dirty="0" smtClean="0"/>
              <a:t> </a:t>
            </a:r>
            <a:r>
              <a:rPr lang="en-US" sz="2800" dirty="0" err="1" smtClean="0"/>
              <a:t>lý</a:t>
            </a:r>
            <a:r>
              <a:rPr lang="en-US" sz="2800" dirty="0" smtClean="0"/>
              <a:t> </a:t>
            </a:r>
            <a:r>
              <a:rPr lang="en-US" sz="2800" dirty="0" err="1" smtClean="0"/>
              <a:t>phải</a:t>
            </a:r>
            <a:r>
              <a:rPr lang="en-US" sz="2800" dirty="0" smtClean="0"/>
              <a:t> </a:t>
            </a:r>
            <a:r>
              <a:rPr lang="en-US" sz="2800" dirty="0" err="1" smtClean="0"/>
              <a:t>căn</a:t>
            </a:r>
            <a:r>
              <a:rPr lang="en-US" sz="2800" dirty="0" smtClean="0"/>
              <a:t> </a:t>
            </a:r>
            <a:r>
              <a:rPr lang="en-US" sz="2800" dirty="0" err="1" smtClean="0"/>
              <a:t>cứ</a:t>
            </a:r>
            <a:r>
              <a:rPr lang="en-US" sz="2800" dirty="0" smtClean="0"/>
              <a:t> </a:t>
            </a:r>
            <a:r>
              <a:rPr lang="en-US" sz="2800" dirty="0" err="1" smtClean="0"/>
              <a:t>vào</a:t>
            </a:r>
            <a:r>
              <a:rPr lang="en-US" sz="2800" dirty="0" smtClean="0"/>
              <a:t> </a:t>
            </a:r>
            <a:r>
              <a:rPr lang="en-US" sz="2800" dirty="0" err="1" smtClean="0"/>
              <a:t>tính</a:t>
            </a:r>
            <a:r>
              <a:rPr lang="en-US" sz="2800" dirty="0" smtClean="0"/>
              <a:t> </a:t>
            </a:r>
            <a:r>
              <a:rPr lang="en-US" sz="2800" dirty="0" err="1" smtClean="0"/>
              <a:t>chất</a:t>
            </a:r>
            <a:r>
              <a:rPr lang="en-US" sz="2800" dirty="0" smtClean="0"/>
              <a:t>, </a:t>
            </a:r>
            <a:r>
              <a:rPr lang="en-US" sz="2800" dirty="0" err="1" smtClean="0"/>
              <a:t>mức</a:t>
            </a:r>
            <a:r>
              <a:rPr lang="en-US" sz="2800" dirty="0" smtClean="0"/>
              <a:t> </a:t>
            </a:r>
            <a:r>
              <a:rPr lang="en-US" sz="2800" dirty="0" err="1" smtClean="0"/>
              <a:t>độ</a:t>
            </a:r>
            <a:r>
              <a:rPr lang="en-US" sz="2800" dirty="0" smtClean="0"/>
              <a:t> vi </a:t>
            </a:r>
            <a:r>
              <a:rPr lang="en-US" sz="2800" dirty="0" err="1" smtClean="0"/>
              <a:t>phạm</a:t>
            </a:r>
            <a:r>
              <a:rPr lang="en-US" sz="2800" dirty="0" smtClean="0"/>
              <a:t>, </a:t>
            </a:r>
            <a:r>
              <a:rPr lang="en-US" sz="2800" dirty="0" err="1" smtClean="0"/>
              <a:t>nhân</a:t>
            </a:r>
            <a:r>
              <a:rPr lang="en-US" sz="2800" dirty="0" smtClean="0"/>
              <a:t> </a:t>
            </a:r>
            <a:r>
              <a:rPr lang="en-US" sz="2800" dirty="0" err="1" smtClean="0"/>
              <a:t>thân</a:t>
            </a:r>
            <a:r>
              <a:rPr lang="en-US" sz="2800" dirty="0" smtClean="0"/>
              <a:t>, </a:t>
            </a:r>
            <a:r>
              <a:rPr lang="en-US" sz="2800" dirty="0" err="1" smtClean="0"/>
              <a:t>những</a:t>
            </a:r>
            <a:r>
              <a:rPr lang="en-US" sz="2800" dirty="0" smtClean="0"/>
              <a:t> </a:t>
            </a:r>
            <a:r>
              <a:rPr lang="en-US" sz="2800" dirty="0" err="1" smtClean="0"/>
              <a:t>tình</a:t>
            </a:r>
            <a:r>
              <a:rPr lang="en-US" sz="2800" dirty="0" smtClean="0"/>
              <a:t> </a:t>
            </a:r>
            <a:r>
              <a:rPr lang="en-US" sz="2800" dirty="0" err="1" smtClean="0"/>
              <a:t>tiết</a:t>
            </a:r>
            <a:r>
              <a:rPr lang="en-US" sz="2800" dirty="0" smtClean="0"/>
              <a:t> </a:t>
            </a:r>
            <a:r>
              <a:rPr lang="en-US" sz="2800" dirty="0" err="1" smtClean="0"/>
              <a:t>giảm</a:t>
            </a:r>
            <a:r>
              <a:rPr lang="en-US" sz="2800" dirty="0" smtClean="0"/>
              <a:t> </a:t>
            </a:r>
            <a:r>
              <a:rPr lang="en-US" sz="2800" dirty="0" err="1" smtClean="0"/>
              <a:t>nhẹ</a:t>
            </a:r>
            <a:r>
              <a:rPr lang="en-US" sz="2800" dirty="0" smtClean="0"/>
              <a:t>, </a:t>
            </a:r>
            <a:r>
              <a:rPr lang="en-US" sz="2800" dirty="0" err="1" smtClean="0"/>
              <a:t>tăng</a:t>
            </a:r>
            <a:r>
              <a:rPr lang="en-US" sz="2800" dirty="0" smtClean="0"/>
              <a:t> </a:t>
            </a:r>
            <a:r>
              <a:rPr lang="en-US" sz="2800" dirty="0" err="1" smtClean="0"/>
              <a:t>nặng</a:t>
            </a:r>
            <a:r>
              <a:rPr lang="en-US" sz="2800" dirty="0" smtClean="0"/>
              <a:t> </a:t>
            </a:r>
            <a:r>
              <a:rPr lang="en-US" sz="2800" dirty="0" err="1" smtClean="0"/>
              <a:t>để</a:t>
            </a:r>
            <a:r>
              <a:rPr lang="en-US" sz="2800" dirty="0" smtClean="0"/>
              <a:t> </a:t>
            </a:r>
            <a:r>
              <a:rPr lang="en-US" sz="2800" dirty="0" err="1" smtClean="0"/>
              <a:t>quyết</a:t>
            </a:r>
            <a:r>
              <a:rPr lang="en-US" sz="2800" dirty="0" smtClean="0"/>
              <a:t> </a:t>
            </a:r>
            <a:r>
              <a:rPr lang="en-US" sz="2800" dirty="0" err="1" smtClean="0"/>
              <a:t>định</a:t>
            </a:r>
            <a:r>
              <a:rPr lang="en-US" sz="2800" dirty="0" smtClean="0"/>
              <a:t> </a:t>
            </a:r>
            <a:r>
              <a:rPr lang="en-US" sz="2800" dirty="0" err="1" smtClean="0"/>
              <a:t>biện</a:t>
            </a:r>
            <a:r>
              <a:rPr lang="en-US" sz="2800" dirty="0" smtClean="0"/>
              <a:t> </a:t>
            </a:r>
            <a:r>
              <a:rPr lang="en-US" sz="2800" dirty="0" err="1" smtClean="0"/>
              <a:t>pháp</a:t>
            </a:r>
            <a:r>
              <a:rPr lang="en-US" sz="2800" dirty="0" smtClean="0"/>
              <a:t> </a:t>
            </a:r>
            <a:r>
              <a:rPr lang="en-US" sz="2800" dirty="0" err="1" smtClean="0"/>
              <a:t>xử</a:t>
            </a:r>
            <a:r>
              <a:rPr lang="en-US" sz="2800" dirty="0" smtClean="0"/>
              <a:t> </a:t>
            </a:r>
            <a:r>
              <a:rPr lang="en-US" sz="2800" dirty="0" err="1" smtClean="0"/>
              <a:t>lý</a:t>
            </a:r>
            <a:endParaRPr lang="en-US" sz="2800" dirty="0" smtClean="0"/>
          </a:p>
          <a:p>
            <a:pPr eaLnBrk="1" hangingPunct="1">
              <a:defRPr/>
            </a:pPr>
            <a:r>
              <a:rPr lang="en-US" sz="2800" dirty="0" err="1" smtClean="0"/>
              <a:t>Không</a:t>
            </a:r>
            <a:r>
              <a:rPr lang="en-US" sz="2800" dirty="0" smtClean="0"/>
              <a:t> </a:t>
            </a:r>
            <a:r>
              <a:rPr lang="en-US" sz="2800" dirty="0" err="1" smtClean="0"/>
              <a:t>xử</a:t>
            </a:r>
            <a:r>
              <a:rPr lang="en-US" sz="2800" dirty="0" smtClean="0"/>
              <a:t> </a:t>
            </a:r>
            <a:r>
              <a:rPr lang="en-US" sz="2800" dirty="0" err="1" smtClean="0"/>
              <a:t>lý</a:t>
            </a:r>
            <a:r>
              <a:rPr lang="en-US" sz="2800" dirty="0" smtClean="0"/>
              <a:t> VPHC </a:t>
            </a:r>
            <a:r>
              <a:rPr lang="en-US" sz="2800" dirty="0" err="1" smtClean="0"/>
              <a:t>trong</a:t>
            </a:r>
            <a:r>
              <a:rPr lang="en-US" sz="2800" dirty="0" smtClean="0"/>
              <a:t> </a:t>
            </a:r>
            <a:r>
              <a:rPr lang="en-US" sz="2800" dirty="0" err="1" smtClean="0"/>
              <a:t>các</a:t>
            </a:r>
            <a:r>
              <a:rPr lang="en-US" sz="2800" dirty="0" smtClean="0"/>
              <a:t> </a:t>
            </a:r>
            <a:r>
              <a:rPr lang="en-US" sz="2800" dirty="0" err="1" smtClean="0"/>
              <a:t>trường</a:t>
            </a:r>
            <a:r>
              <a:rPr lang="en-US" sz="2800" dirty="0" smtClean="0"/>
              <a:t> </a:t>
            </a:r>
            <a:r>
              <a:rPr lang="en-US" sz="2800" dirty="0" err="1" smtClean="0"/>
              <a:t>hợp</a:t>
            </a:r>
            <a:r>
              <a:rPr lang="en-US" sz="2800" dirty="0" smtClean="0"/>
              <a:t> </a:t>
            </a:r>
            <a:r>
              <a:rPr lang="en-US" sz="2800" dirty="0" err="1" smtClean="0"/>
              <a:t>miễn</a:t>
            </a:r>
            <a:r>
              <a:rPr lang="en-US" sz="2800" dirty="0" smtClean="0"/>
              <a:t> </a:t>
            </a:r>
            <a:r>
              <a:rPr lang="en-US" sz="2800" dirty="0" err="1" smtClean="0"/>
              <a:t>trách</a:t>
            </a:r>
            <a:r>
              <a:rPr lang="en-US" sz="2800" dirty="0" smtClean="0"/>
              <a:t> do </a:t>
            </a:r>
            <a:r>
              <a:rPr lang="en-US" sz="2800" err="1" smtClean="0"/>
              <a:t>luật</a:t>
            </a:r>
            <a:r>
              <a:rPr lang="en-US" sz="2800" smtClean="0"/>
              <a:t> định</a:t>
            </a:r>
          </a:p>
          <a:p>
            <a:pPr marL="0" indent="0" eaLnBrk="1" hangingPunct="1">
              <a:buNone/>
              <a:defRPr/>
            </a:pPr>
            <a:r>
              <a:rPr lang="en-US" b="1"/>
              <a:t> </a:t>
            </a:r>
            <a:r>
              <a:rPr lang="en-US" b="1" smtClean="0"/>
              <a:t>  Vd: Hành vi gây thiệt hại do người tâm thần thực hiện. Do trẻ vị thành niên thực hiện…</a:t>
            </a:r>
            <a:endParaRPr lang="en-US" b="1" dirty="0" smtClean="0"/>
          </a:p>
        </p:txBody>
      </p:sp>
      <p:sp>
        <p:nvSpPr>
          <p:cNvPr id="3" name="AutoShape 8"/>
          <p:cNvSpPr>
            <a:spLocks noChangeArrowheads="1"/>
          </p:cNvSpPr>
          <p:nvPr/>
        </p:nvSpPr>
        <p:spPr bwMode="auto">
          <a:xfrm>
            <a:off x="0" y="762000"/>
            <a:ext cx="1295400" cy="1295400"/>
          </a:xfrm>
          <a:prstGeom prst="irregularSeal1">
            <a:avLst/>
          </a:prstGeom>
          <a:solidFill>
            <a:srgbClr val="00B050"/>
          </a:solidFill>
          <a:ln w="9525">
            <a:solidFill>
              <a:schemeClr val="tx1"/>
            </a:solidFill>
            <a:miter lim="800000"/>
            <a:headEnd/>
            <a:tailEnd/>
          </a:ln>
          <a:effectLst/>
        </p:spPr>
        <p:txBody>
          <a:bodyPr wrap="none" anchor="ctr"/>
          <a:lstStyle/>
          <a:p>
            <a:endParaRPr lang="en-US"/>
          </a:p>
        </p:txBody>
      </p:sp>
      <p:sp>
        <p:nvSpPr>
          <p:cNvPr id="2" name="Rectangle 1"/>
          <p:cNvSpPr/>
          <p:nvPr/>
        </p:nvSpPr>
        <p:spPr>
          <a:xfrm>
            <a:off x="1066800" y="577334"/>
            <a:ext cx="6781800" cy="646331"/>
          </a:xfrm>
          <a:prstGeom prst="rect">
            <a:avLst/>
          </a:prstGeom>
        </p:spPr>
        <p:txBody>
          <a:bodyPr wrap="square">
            <a:spAutoFit/>
          </a:bodyPr>
          <a:lstStyle/>
          <a:p>
            <a:pPr algn="ctr">
              <a:defRPr/>
            </a:pPr>
            <a:r>
              <a:rPr lang="en-US" sz="3600" smtClean="0">
                <a:latin typeface="Times New Roman" pitchFamily="18" charset="0"/>
                <a:cs typeface="Times New Roman" pitchFamily="18" charset="0"/>
              </a:rPr>
              <a:t>2.4.1 Nguyên </a:t>
            </a:r>
            <a:r>
              <a:rPr lang="en-US" sz="3600">
                <a:latin typeface="Times New Roman" pitchFamily="18" charset="0"/>
                <a:cs typeface="Times New Roman" pitchFamily="18" charset="0"/>
              </a:rPr>
              <a:t>tắc xử </a:t>
            </a:r>
            <a:r>
              <a:rPr lang="en-US" sz="3600" smtClean="0">
                <a:latin typeface="Times New Roman" pitchFamily="18" charset="0"/>
                <a:cs typeface="Times New Roman" pitchFamily="18" charset="0"/>
              </a:rPr>
              <a:t>lý (tt)</a:t>
            </a:r>
            <a:endParaRPr lang="en-US" sz="36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Rot="1" noChangeArrowheads="1"/>
          </p:cNvSpPr>
          <p:nvPr>
            <p:ph type="title"/>
          </p:nvPr>
        </p:nvSpPr>
        <p:spPr>
          <a:xfrm>
            <a:off x="301752" y="0"/>
            <a:ext cx="8534400" cy="987552"/>
          </a:xfrm>
        </p:spPr>
        <p:txBody>
          <a:bodyPr/>
          <a:lstStyle/>
          <a:p>
            <a:pPr eaLnBrk="1" hangingPunct="1">
              <a:defRPr/>
            </a:pPr>
            <a:r>
              <a:rPr lang="en-US" dirty="0" smtClean="0">
                <a:solidFill>
                  <a:srgbClr val="3399FF"/>
                </a:solidFill>
                <a:latin typeface="Times New Roman" pitchFamily="18" charset="0"/>
                <a:cs typeface="Times New Roman" pitchFamily="18" charset="0"/>
              </a:rPr>
              <a:t>2.4.2 </a:t>
            </a:r>
            <a:r>
              <a:rPr lang="en-US" dirty="0" err="1" smtClean="0">
                <a:solidFill>
                  <a:srgbClr val="3399FF"/>
                </a:solidFill>
                <a:latin typeface="Times New Roman" pitchFamily="18" charset="0"/>
                <a:cs typeface="Times New Roman" pitchFamily="18" charset="0"/>
              </a:rPr>
              <a:t>Thời</a:t>
            </a:r>
            <a:r>
              <a:rPr lang="en-US" dirty="0" smtClean="0">
                <a:solidFill>
                  <a:srgbClr val="3399FF"/>
                </a:solidFill>
                <a:latin typeface="Times New Roman" pitchFamily="18" charset="0"/>
                <a:cs typeface="Times New Roman" pitchFamily="18" charset="0"/>
              </a:rPr>
              <a:t> </a:t>
            </a:r>
            <a:r>
              <a:rPr lang="en-US" err="1" smtClean="0">
                <a:solidFill>
                  <a:srgbClr val="3399FF"/>
                </a:solidFill>
                <a:latin typeface="Times New Roman" pitchFamily="18" charset="0"/>
                <a:cs typeface="Times New Roman" pitchFamily="18" charset="0"/>
              </a:rPr>
              <a:t>hiệu</a:t>
            </a:r>
            <a:r>
              <a:rPr lang="en-US" smtClean="0">
                <a:solidFill>
                  <a:srgbClr val="3399FF"/>
                </a:solidFill>
                <a:latin typeface="Times New Roman" pitchFamily="18" charset="0"/>
                <a:cs typeface="Times New Roman" pitchFamily="18" charset="0"/>
              </a:rPr>
              <a:t> và </a:t>
            </a:r>
            <a:r>
              <a:rPr lang="en-US" dirty="0" err="1" smtClean="0">
                <a:solidFill>
                  <a:srgbClr val="FF0000"/>
                </a:solidFill>
                <a:latin typeface="Times New Roman" pitchFamily="18" charset="0"/>
                <a:cs typeface="Times New Roman" pitchFamily="18" charset="0"/>
              </a:rPr>
              <a:t>cơ</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quan</a:t>
            </a:r>
            <a:r>
              <a:rPr lang="en-US" dirty="0" smtClean="0">
                <a:solidFill>
                  <a:srgbClr val="FF0000"/>
                </a:solidFill>
                <a:latin typeface="Times New Roman" pitchFamily="18" charset="0"/>
                <a:cs typeface="Times New Roman" pitchFamily="18" charset="0"/>
              </a:rPr>
              <a:t> </a:t>
            </a:r>
            <a:r>
              <a:rPr lang="en-US" dirty="0" err="1" smtClean="0">
                <a:solidFill>
                  <a:srgbClr val="3399FF"/>
                </a:solidFill>
                <a:latin typeface="Times New Roman" pitchFamily="18" charset="0"/>
                <a:cs typeface="Times New Roman" pitchFamily="18" charset="0"/>
              </a:rPr>
              <a:t>xử</a:t>
            </a:r>
            <a:r>
              <a:rPr lang="en-US" dirty="0" smtClean="0">
                <a:solidFill>
                  <a:srgbClr val="3399FF"/>
                </a:solidFill>
                <a:latin typeface="Times New Roman" pitchFamily="18" charset="0"/>
                <a:cs typeface="Times New Roman" pitchFamily="18" charset="0"/>
              </a:rPr>
              <a:t> </a:t>
            </a:r>
            <a:r>
              <a:rPr lang="en-US" dirty="0" err="1" smtClean="0">
                <a:solidFill>
                  <a:srgbClr val="3399FF"/>
                </a:solidFill>
                <a:latin typeface="Times New Roman" pitchFamily="18" charset="0"/>
                <a:cs typeface="Times New Roman" pitchFamily="18" charset="0"/>
              </a:rPr>
              <a:t>lý</a:t>
            </a:r>
            <a:r>
              <a:rPr lang="en-US" dirty="0" smtClean="0">
                <a:solidFill>
                  <a:srgbClr val="3399FF"/>
                </a:solidFill>
                <a:latin typeface="Times New Roman" pitchFamily="18" charset="0"/>
                <a:cs typeface="Times New Roman" pitchFamily="18" charset="0"/>
              </a:rPr>
              <a:t> VPHC</a:t>
            </a:r>
          </a:p>
        </p:txBody>
      </p:sp>
      <p:sp>
        <p:nvSpPr>
          <p:cNvPr id="305155" name="Rectangle 3"/>
          <p:cNvSpPr>
            <a:spLocks noGrp="1" noRot="1" noChangeArrowheads="1"/>
          </p:cNvSpPr>
          <p:nvPr>
            <p:ph sz="quarter" idx="1"/>
          </p:nvPr>
        </p:nvSpPr>
        <p:spPr>
          <a:xfrm>
            <a:off x="301752" y="1371600"/>
            <a:ext cx="8503920" cy="4876800"/>
          </a:xfrm>
        </p:spPr>
        <p:txBody>
          <a:bodyPr>
            <a:normAutofit/>
          </a:bodyPr>
          <a:lstStyle/>
          <a:p>
            <a:pPr eaLnBrk="1" hangingPunct="1">
              <a:defRPr/>
            </a:pPr>
            <a:r>
              <a:rPr lang="en-US" dirty="0" smtClean="0"/>
              <a:t>1 </a:t>
            </a:r>
            <a:r>
              <a:rPr lang="en-US" dirty="0" err="1" smtClean="0"/>
              <a:t>năm</a:t>
            </a:r>
            <a:r>
              <a:rPr lang="en-US" dirty="0" smtClean="0"/>
              <a:t> </a:t>
            </a:r>
            <a:r>
              <a:rPr lang="en-US" dirty="0" err="1" smtClean="0"/>
              <a:t>kể</a:t>
            </a:r>
            <a:r>
              <a:rPr lang="en-US" dirty="0" smtClean="0"/>
              <a:t> </a:t>
            </a:r>
            <a:r>
              <a:rPr lang="en-US" dirty="0" err="1" smtClean="0"/>
              <a:t>từ</a:t>
            </a:r>
            <a:r>
              <a:rPr lang="en-US" dirty="0" smtClean="0"/>
              <a:t> </a:t>
            </a:r>
            <a:r>
              <a:rPr lang="en-US" dirty="0" err="1" smtClean="0"/>
              <a:t>ngày</a:t>
            </a:r>
            <a:r>
              <a:rPr lang="en-US" dirty="0" smtClean="0"/>
              <a:t> VPHC </a:t>
            </a:r>
            <a:r>
              <a:rPr lang="en-US" dirty="0" err="1" smtClean="0"/>
              <a:t>được</a:t>
            </a:r>
            <a:r>
              <a:rPr lang="en-US" dirty="0" smtClean="0"/>
              <a:t> </a:t>
            </a:r>
            <a:r>
              <a:rPr lang="en-US" dirty="0" err="1" smtClean="0"/>
              <a:t>thực</a:t>
            </a:r>
            <a:r>
              <a:rPr lang="en-US" dirty="0" smtClean="0"/>
              <a:t> </a:t>
            </a:r>
            <a:r>
              <a:rPr lang="en-US" dirty="0" err="1" smtClean="0"/>
              <a:t>hiện</a:t>
            </a:r>
            <a:endParaRPr lang="en-US" dirty="0" smtClean="0"/>
          </a:p>
          <a:p>
            <a:pPr eaLnBrk="1" hangingPunct="1">
              <a:defRPr/>
            </a:pPr>
            <a:r>
              <a:rPr lang="en-US" dirty="0" smtClean="0"/>
              <a:t>2 </a:t>
            </a:r>
            <a:r>
              <a:rPr lang="en-US" dirty="0" err="1" smtClean="0"/>
              <a:t>năm</a:t>
            </a:r>
            <a:r>
              <a:rPr lang="en-US" dirty="0" smtClean="0"/>
              <a:t> </a:t>
            </a:r>
            <a:r>
              <a:rPr lang="en-US" dirty="0" err="1" smtClean="0"/>
              <a:t>đối</a:t>
            </a:r>
            <a:r>
              <a:rPr lang="en-US" dirty="0" smtClean="0"/>
              <a:t> </a:t>
            </a:r>
            <a:r>
              <a:rPr lang="en-US" dirty="0" err="1" smtClean="0"/>
              <a:t>với</a:t>
            </a:r>
            <a:r>
              <a:rPr lang="en-US" dirty="0" smtClean="0"/>
              <a:t> VPHC </a:t>
            </a:r>
            <a:r>
              <a:rPr lang="en-US" dirty="0" err="1" smtClean="0"/>
              <a:t>trong</a:t>
            </a:r>
            <a:r>
              <a:rPr lang="en-US" dirty="0" smtClean="0"/>
              <a:t> </a:t>
            </a:r>
            <a:r>
              <a:rPr lang="en-US" dirty="0" err="1" smtClean="0"/>
              <a:t>các</a:t>
            </a:r>
            <a:r>
              <a:rPr lang="en-US" dirty="0" smtClean="0"/>
              <a:t> </a:t>
            </a:r>
            <a:r>
              <a:rPr lang="en-US" dirty="0" err="1" smtClean="0"/>
              <a:t>lĩnh</a:t>
            </a:r>
            <a:r>
              <a:rPr lang="en-US" dirty="0" smtClean="0"/>
              <a:t> </a:t>
            </a:r>
            <a:r>
              <a:rPr lang="en-US" dirty="0" err="1" smtClean="0"/>
              <a:t>vực</a:t>
            </a:r>
            <a:r>
              <a:rPr lang="en-US" dirty="0" smtClean="0"/>
              <a:t> </a:t>
            </a:r>
            <a:r>
              <a:rPr lang="en-US" dirty="0" err="1" smtClean="0"/>
              <a:t>đặc</a:t>
            </a:r>
            <a:r>
              <a:rPr lang="en-US" dirty="0" smtClean="0"/>
              <a:t> </a:t>
            </a:r>
            <a:r>
              <a:rPr lang="en-US" dirty="0" err="1" smtClean="0"/>
              <a:t>biệt</a:t>
            </a:r>
            <a:endParaRPr lang="en-US" dirty="0" smtClean="0"/>
          </a:p>
          <a:p>
            <a:pPr eaLnBrk="1" hangingPunct="1">
              <a:defRPr/>
            </a:pPr>
            <a:r>
              <a:rPr lang="en-US" dirty="0" smtClean="0"/>
              <a:t>3 </a:t>
            </a:r>
            <a:r>
              <a:rPr lang="en-US" dirty="0" err="1" smtClean="0"/>
              <a:t>tháng</a:t>
            </a:r>
            <a:r>
              <a:rPr lang="en-US" dirty="0" smtClean="0"/>
              <a:t> </a:t>
            </a:r>
            <a:r>
              <a:rPr lang="en-US" dirty="0" err="1" smtClean="0"/>
              <a:t>kể</a:t>
            </a:r>
            <a:r>
              <a:rPr lang="en-US" dirty="0" smtClean="0"/>
              <a:t> </a:t>
            </a:r>
            <a:r>
              <a:rPr lang="en-US" dirty="0" err="1" smtClean="0"/>
              <a:t>từ</a:t>
            </a:r>
            <a:r>
              <a:rPr lang="en-US" dirty="0" smtClean="0"/>
              <a:t> </a:t>
            </a:r>
            <a:r>
              <a:rPr lang="en-US" dirty="0" err="1" smtClean="0"/>
              <a:t>ngày</a:t>
            </a:r>
            <a:r>
              <a:rPr lang="en-US" dirty="0" smtClean="0"/>
              <a:t> </a:t>
            </a:r>
            <a:r>
              <a:rPr lang="en-US" dirty="0" err="1" smtClean="0"/>
              <a:t>người</a:t>
            </a:r>
            <a:r>
              <a:rPr lang="en-US" dirty="0" smtClean="0"/>
              <a:t> </a:t>
            </a:r>
            <a:r>
              <a:rPr lang="en-US" dirty="0" err="1" smtClean="0"/>
              <a:t>có</a:t>
            </a:r>
            <a:r>
              <a:rPr lang="en-US" dirty="0" smtClean="0"/>
              <a:t> </a:t>
            </a:r>
            <a:r>
              <a:rPr lang="en-US" dirty="0" err="1" smtClean="0"/>
              <a:t>thẩm</a:t>
            </a:r>
            <a:r>
              <a:rPr lang="en-US" dirty="0" smtClean="0"/>
              <a:t> </a:t>
            </a:r>
            <a:r>
              <a:rPr lang="en-US" dirty="0" err="1" smtClean="0"/>
              <a:t>quyền</a:t>
            </a:r>
            <a:r>
              <a:rPr lang="en-US" dirty="0" smtClean="0"/>
              <a:t> </a:t>
            </a:r>
            <a:r>
              <a:rPr lang="en-US" dirty="0" err="1" smtClean="0"/>
              <a:t>nhận</a:t>
            </a:r>
            <a:r>
              <a:rPr lang="en-US" dirty="0" smtClean="0"/>
              <a:t> </a:t>
            </a:r>
            <a:r>
              <a:rPr lang="en-US" dirty="0" err="1" smtClean="0"/>
              <a:t>được</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đình</a:t>
            </a:r>
            <a:r>
              <a:rPr lang="en-US" dirty="0" smtClean="0"/>
              <a:t> </a:t>
            </a:r>
            <a:r>
              <a:rPr lang="en-US" dirty="0" err="1" smtClean="0"/>
              <a:t>chỉ</a:t>
            </a:r>
            <a:endParaRPr lang="en-US" dirty="0" smtClean="0"/>
          </a:p>
          <a:p>
            <a:pPr eaLnBrk="1" hangingPunct="1">
              <a:defRPr/>
            </a:pPr>
            <a:r>
              <a:rPr lang="en-US" dirty="0" err="1" smtClean="0"/>
              <a:t>Không</a:t>
            </a:r>
            <a:r>
              <a:rPr lang="en-US" dirty="0" smtClean="0"/>
              <a:t> </a:t>
            </a:r>
            <a:r>
              <a:rPr lang="en-US" dirty="0" err="1" smtClean="0"/>
              <a:t>áp</a:t>
            </a:r>
            <a:r>
              <a:rPr lang="en-US" dirty="0" smtClean="0"/>
              <a:t> </a:t>
            </a:r>
            <a:r>
              <a:rPr lang="en-US" dirty="0" err="1" smtClean="0"/>
              <a:t>dụng</a:t>
            </a:r>
            <a:r>
              <a:rPr lang="en-US" dirty="0" smtClean="0"/>
              <a:t> </a:t>
            </a:r>
            <a:r>
              <a:rPr lang="en-US" dirty="0" err="1" smtClean="0"/>
              <a:t>thời</a:t>
            </a:r>
            <a:r>
              <a:rPr lang="en-US" dirty="0" smtClean="0"/>
              <a:t> </a:t>
            </a:r>
            <a:r>
              <a:rPr lang="en-US" dirty="0" err="1" smtClean="0"/>
              <a:t>hiệu</a:t>
            </a:r>
            <a:r>
              <a:rPr lang="en-US" dirty="0" smtClean="0"/>
              <a:t> </a:t>
            </a:r>
          </a:p>
          <a:p>
            <a:pPr>
              <a:lnSpc>
                <a:spcPct val="90000"/>
              </a:lnSpc>
            </a:pPr>
            <a:r>
              <a:rPr lang="pt-BR" dirty="0" smtClean="0">
                <a:solidFill>
                  <a:srgbClr val="FF0000"/>
                </a:solidFill>
                <a:latin typeface="Times New Roman" pitchFamily="18" charset="0"/>
              </a:rPr>
              <a:t>UBND các cấp.</a:t>
            </a:r>
          </a:p>
          <a:p>
            <a:pPr>
              <a:lnSpc>
                <a:spcPct val="90000"/>
              </a:lnSpc>
            </a:pPr>
            <a:r>
              <a:rPr lang="pt-BR" dirty="0" smtClean="0">
                <a:solidFill>
                  <a:srgbClr val="FF0000"/>
                </a:solidFill>
                <a:latin typeface="Times New Roman" pitchFamily="18" charset="0"/>
              </a:rPr>
              <a:t>Cơ quan cảnh sát, bộ đội biên phòng, hải quan, kiểm lâm, thuế vụ, quản lý thị trường và những cơ quan thực hiện chức năng thanh tra nhà nước chuyên ngành.</a:t>
            </a:r>
          </a:p>
          <a:p>
            <a:pPr>
              <a:lnSpc>
                <a:spcPct val="90000"/>
              </a:lnSpc>
            </a:pPr>
            <a:r>
              <a:rPr lang="pt-BR" dirty="0" smtClean="0">
                <a:solidFill>
                  <a:srgbClr val="FF0000"/>
                </a:solidFill>
                <a:latin typeface="Times New Roman" pitchFamily="18" charset="0"/>
              </a:rPr>
              <a:t>Tòa án nhân dân và cơ quan thi hành án dân sự.</a:t>
            </a:r>
            <a:endParaRPr lang="vi-VN" dirty="0" smtClean="0">
              <a:solidFill>
                <a:srgbClr val="FF0000"/>
              </a:solidFill>
              <a:latin typeface="Times New Roman" pitchFamily="18" charset="0"/>
            </a:endParaRPr>
          </a:p>
          <a:p>
            <a:pPr eaLnBrk="1" hangingPunct="1">
              <a:defRPr/>
            </a:pPr>
            <a:endParaRPr lang="en-US" dirty="0" smtClean="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2"/>
          <p:cNvSpPr>
            <a:spLocks noGrp="1" noRot="1" noChangeArrowheads="1"/>
          </p:cNvSpPr>
          <p:nvPr>
            <p:ph type="title"/>
          </p:nvPr>
        </p:nvSpPr>
        <p:spPr/>
        <p:txBody>
          <a:bodyPr/>
          <a:lstStyle/>
          <a:p>
            <a:pPr eaLnBrk="1" hangingPunct="1">
              <a:defRPr/>
            </a:pPr>
            <a:r>
              <a:rPr lang="en-US" dirty="0" smtClean="0">
                <a:solidFill>
                  <a:srgbClr val="FF66FF"/>
                </a:solidFill>
                <a:latin typeface="Times New Roman" pitchFamily="18" charset="0"/>
                <a:cs typeface="Times New Roman" pitchFamily="18" charset="0"/>
              </a:rPr>
              <a:t>2.4.3 </a:t>
            </a:r>
            <a:r>
              <a:rPr lang="en-US" dirty="0" err="1" smtClean="0">
                <a:solidFill>
                  <a:srgbClr val="FF66FF"/>
                </a:solidFill>
                <a:latin typeface="Times New Roman" pitchFamily="18" charset="0"/>
                <a:cs typeface="Times New Roman" pitchFamily="18" charset="0"/>
              </a:rPr>
              <a:t>Các</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hình</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thức</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xử</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lý</a:t>
            </a:r>
            <a:r>
              <a:rPr lang="en-US" dirty="0" smtClean="0">
                <a:latin typeface="Times New Roman" pitchFamily="18" charset="0"/>
                <a:cs typeface="Times New Roman" pitchFamily="18" charset="0"/>
              </a:rPr>
              <a:t> </a:t>
            </a:r>
          </a:p>
        </p:txBody>
      </p:sp>
      <p:sp>
        <p:nvSpPr>
          <p:cNvPr id="306179" name="Rectangle 3"/>
          <p:cNvSpPr>
            <a:spLocks noGrp="1" noRot="1" noChangeArrowheads="1"/>
          </p:cNvSpPr>
          <p:nvPr>
            <p:ph sz="quarter" idx="1"/>
          </p:nvPr>
        </p:nvSpPr>
        <p:spPr>
          <a:xfrm>
            <a:off x="4724400" y="1447800"/>
            <a:ext cx="4081272" cy="4953000"/>
          </a:xfrm>
        </p:spPr>
        <p:txBody>
          <a:bodyPr/>
          <a:lstStyle/>
          <a:p>
            <a:pPr eaLnBrk="1" hangingPunct="1">
              <a:buFont typeface="Wingdings" pitchFamily="2" charset="2"/>
              <a:buNone/>
              <a:defRPr/>
            </a:pPr>
            <a:r>
              <a:rPr lang="en-US" b="1" u="sng" dirty="0" err="1" smtClean="0">
                <a:latin typeface="Times New Roman" pitchFamily="18" charset="0"/>
                <a:cs typeface="Times New Roman" pitchFamily="18" charset="0"/>
              </a:rPr>
              <a:t>Xử</a:t>
            </a:r>
            <a:r>
              <a:rPr lang="en-US" b="1" u="sng" dirty="0" smtClean="0">
                <a:latin typeface="Times New Roman" pitchFamily="18" charset="0"/>
                <a:cs typeface="Times New Roman" pitchFamily="18" charset="0"/>
              </a:rPr>
              <a:t> </a:t>
            </a:r>
            <a:r>
              <a:rPr lang="en-US" b="1" u="sng" dirty="0" err="1" smtClean="0">
                <a:latin typeface="Times New Roman" pitchFamily="18" charset="0"/>
                <a:cs typeface="Times New Roman" pitchFamily="18" charset="0"/>
              </a:rPr>
              <a:t>phạt</a:t>
            </a:r>
            <a:r>
              <a:rPr lang="en-US" b="1" u="sng" dirty="0" smtClean="0">
                <a:latin typeface="Times New Roman" pitchFamily="18" charset="0"/>
                <a:cs typeface="Times New Roman" pitchFamily="18" charset="0"/>
              </a:rPr>
              <a:t>:</a:t>
            </a:r>
          </a:p>
          <a:p>
            <a:pPr eaLnBrk="1" hangingPunct="1">
              <a:defRPr/>
            </a:pPr>
            <a:r>
              <a:rPr lang="en-US" dirty="0" err="1" smtClean="0">
                <a:latin typeface="Times New Roman" pitchFamily="18" charset="0"/>
                <a:cs typeface="Times New Roman" pitchFamily="18" charset="0"/>
              </a:rPr>
              <a:t>Hình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Hình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bổ</a:t>
            </a:r>
            <a:r>
              <a:rPr lang="en-US" dirty="0" smtClean="0">
                <a:latin typeface="Times New Roman" pitchFamily="18" charset="0"/>
                <a:cs typeface="Times New Roman" pitchFamily="18" charset="0"/>
              </a:rPr>
              <a:t> sung</a:t>
            </a:r>
          </a:p>
          <a:p>
            <a:pPr eaLnBrk="1" hangingPunct="1">
              <a:defRPr/>
            </a:pPr>
            <a:endParaRPr lang="en-US" dirty="0" smtClean="0">
              <a:latin typeface="Times New Roman" pitchFamily="18" charset="0"/>
              <a:cs typeface="Times New Roman" pitchFamily="18" charset="0"/>
            </a:endParaRPr>
          </a:p>
          <a:p>
            <a:pPr eaLnBrk="1" hangingPunct="1">
              <a:buFont typeface="Wingdings" pitchFamily="2" charset="2"/>
              <a:buNone/>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err="1" smtClean="0">
                <a:latin typeface="Times New Roman" pitchFamily="18" charset="0"/>
                <a:cs typeface="Times New Roman" pitchFamily="18" charset="0"/>
              </a:rPr>
              <a:t>lý</a:t>
            </a:r>
            <a:r>
              <a:rPr lang="en-US" smtClean="0">
                <a:latin typeface="Times New Roman" pitchFamily="18" charset="0"/>
                <a:cs typeface="Times New Roman" pitchFamily="18" charset="0"/>
              </a:rPr>
              <a:t> hành</a:t>
            </a:r>
            <a:r>
              <a:rPr lang="en-US" dirty="0">
                <a:latin typeface="Times New Roman" pitchFamily="18" charset="0"/>
                <a:cs typeface="Times New Roman" pitchFamily="18" charset="0"/>
              </a:rPr>
              <a:t> </a:t>
            </a:r>
            <a:r>
              <a:rPr lang="en-US" smtClean="0">
                <a:latin typeface="Times New Roman" pitchFamily="18" charset="0"/>
                <a:cs typeface="Times New Roman" pitchFamily="18" charset="0"/>
              </a:rPr>
              <a:t>chính khác</a:t>
            </a:r>
          </a:p>
          <a:p>
            <a:pPr eaLnBrk="1" hangingPunct="1">
              <a:buFont typeface="Wingdings" pitchFamily="2" charset="2"/>
              <a:buNone/>
              <a:defRPr/>
            </a:pPr>
            <a:r>
              <a:rPr lang="en-US" smtClean="0">
                <a:latin typeface="Times New Roman" pitchFamily="18" charset="0"/>
                <a:cs typeface="Times New Roman" pitchFamily="18" charset="0"/>
              </a:rPr>
              <a:t> Thẩm </a:t>
            </a:r>
            <a:r>
              <a:rPr lang="en-US" dirty="0" err="1" smtClean="0">
                <a:latin typeface="Times New Roman" pitchFamily="18" charset="0"/>
                <a:cs typeface="Times New Roman" pitchFamily="18" charset="0"/>
              </a:rPr>
              <a:t>quyền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endParaRPr lang="en-US" dirty="0" smtClean="0">
              <a:latin typeface="Times New Roman" pitchFamily="18" charset="0"/>
              <a:cs typeface="Times New Roman" pitchFamily="18" charset="0"/>
            </a:endParaRPr>
          </a:p>
          <a:p>
            <a:pPr eaLnBrk="1" hangingPunct="1">
              <a:defRPr/>
            </a:pPr>
            <a:endParaRPr lang="en-US" dirty="0" smtClean="0"/>
          </a:p>
        </p:txBody>
      </p:sp>
      <p:pic>
        <p:nvPicPr>
          <p:cNvPr id="3074" name="Picture 2" descr="Quên nộp phạt vi phạm giao thông sẽ bị trừ vào l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 y="1447800"/>
            <a:ext cx="4297680" cy="4953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Rot="1" noChangeArrowheads="1"/>
          </p:cNvSpPr>
          <p:nvPr>
            <p:ph type="title"/>
          </p:nvPr>
        </p:nvSpPr>
        <p:spPr>
          <a:xfrm>
            <a:off x="301752" y="228600"/>
            <a:ext cx="8534400" cy="1524000"/>
          </a:xfrm>
        </p:spPr>
        <p:txBody>
          <a:bodyPr>
            <a:normAutofit fontScale="90000"/>
          </a:bodyPr>
          <a:lstStyle/>
          <a:p>
            <a:pPr>
              <a:defRPr/>
            </a:pPr>
            <a:r>
              <a:rPr lang="en-US" dirty="0" smtClean="0">
                <a:solidFill>
                  <a:srgbClr val="FF9933"/>
                </a:solidFill>
                <a:latin typeface="Times New Roman" pitchFamily="18" charset="0"/>
                <a:cs typeface="Times New Roman" pitchFamily="18" charset="0"/>
              </a:rPr>
              <a:t>2.5 </a:t>
            </a:r>
            <a:r>
              <a:rPr lang="en-US" dirty="0" err="1" smtClean="0">
                <a:solidFill>
                  <a:srgbClr val="FF9933"/>
                </a:solidFill>
                <a:latin typeface="Times New Roman" pitchFamily="18" charset="0"/>
                <a:cs typeface="Times New Roman" pitchFamily="18" charset="0"/>
              </a:rPr>
              <a:t>Trách</a:t>
            </a:r>
            <a:r>
              <a:rPr lang="en-US" dirty="0" smtClean="0">
                <a:solidFill>
                  <a:srgbClr val="FF9933"/>
                </a:solidFill>
                <a:latin typeface="Times New Roman" pitchFamily="18" charset="0"/>
                <a:cs typeface="Times New Roman" pitchFamily="18" charset="0"/>
              </a:rPr>
              <a:t> </a:t>
            </a:r>
            <a:r>
              <a:rPr lang="en-US" dirty="0" err="1" smtClean="0">
                <a:solidFill>
                  <a:srgbClr val="FF9933"/>
                </a:solidFill>
                <a:latin typeface="Times New Roman" pitchFamily="18" charset="0"/>
                <a:cs typeface="Times New Roman" pitchFamily="18" charset="0"/>
              </a:rPr>
              <a:t>nhiệm</a:t>
            </a:r>
            <a:r>
              <a:rPr lang="en-US" dirty="0" smtClean="0">
                <a:solidFill>
                  <a:srgbClr val="FF9933"/>
                </a:solidFill>
                <a:latin typeface="Times New Roman" pitchFamily="18" charset="0"/>
                <a:cs typeface="Times New Roman" pitchFamily="18" charset="0"/>
              </a:rPr>
              <a:t> </a:t>
            </a:r>
            <a:r>
              <a:rPr lang="en-US" err="1" smtClean="0">
                <a:solidFill>
                  <a:srgbClr val="FF9933"/>
                </a:solidFill>
                <a:latin typeface="Times New Roman" pitchFamily="18" charset="0"/>
                <a:cs typeface="Times New Roman" pitchFamily="18" charset="0"/>
              </a:rPr>
              <a:t>hành</a:t>
            </a:r>
            <a:r>
              <a:rPr lang="en-US" smtClean="0">
                <a:solidFill>
                  <a:srgbClr val="FF9933"/>
                </a:solidFill>
                <a:latin typeface="Times New Roman" pitchFamily="18" charset="0"/>
                <a:cs typeface="Times New Roman" pitchFamily="18" charset="0"/>
              </a:rPr>
              <a:t> </a:t>
            </a:r>
            <a:r>
              <a:rPr lang="en-US">
                <a:solidFill>
                  <a:srgbClr val="FF9933"/>
                </a:solidFill>
                <a:latin typeface="Times New Roman" pitchFamily="18" charset="0"/>
                <a:cs typeface="Times New Roman" pitchFamily="18" charset="0"/>
              </a:rPr>
              <a:t>chính</a:t>
            </a:r>
            <a:br>
              <a:rPr lang="en-US">
                <a:solidFill>
                  <a:srgbClr val="FF9933"/>
                </a:solidFill>
                <a:latin typeface="Times New Roman" pitchFamily="18" charset="0"/>
                <a:cs typeface="Times New Roman" pitchFamily="18" charset="0"/>
              </a:rPr>
            </a:br>
            <a:r>
              <a:rPr lang="en-US">
                <a:solidFill>
                  <a:srgbClr val="FF9933"/>
                </a:solidFill>
                <a:latin typeface="Times New Roman" pitchFamily="18" charset="0"/>
                <a:cs typeface="Times New Roman" pitchFamily="18" charset="0"/>
              </a:rPr>
              <a:t>2.5.1 Khái niệm</a:t>
            </a:r>
            <a:br>
              <a:rPr lang="en-US">
                <a:solidFill>
                  <a:srgbClr val="FF9933"/>
                </a:solidFill>
                <a:latin typeface="Times New Roman" pitchFamily="18" charset="0"/>
                <a:cs typeface="Times New Roman" pitchFamily="18" charset="0"/>
              </a:rPr>
            </a:br>
            <a:endParaRPr lang="en-US" dirty="0" smtClean="0">
              <a:solidFill>
                <a:srgbClr val="FF9933"/>
              </a:solidFill>
              <a:latin typeface="Times New Roman" pitchFamily="18" charset="0"/>
              <a:cs typeface="Times New Roman" pitchFamily="18" charset="0"/>
            </a:endParaRPr>
          </a:p>
        </p:txBody>
      </p:sp>
      <p:sp>
        <p:nvSpPr>
          <p:cNvPr id="307203" name="Rectangle 3"/>
          <p:cNvSpPr>
            <a:spLocks noGrp="1" noRot="1" noChangeArrowheads="1"/>
          </p:cNvSpPr>
          <p:nvPr>
            <p:ph sz="quarter" idx="1"/>
          </p:nvPr>
        </p:nvSpPr>
        <p:spPr>
          <a:xfrm>
            <a:off x="685800" y="1447800"/>
            <a:ext cx="7924800" cy="4525963"/>
          </a:xfrm>
        </p:spPr>
        <p:txBody>
          <a:bodyPr>
            <a:normAutofit/>
          </a:bodyPr>
          <a:lstStyle/>
          <a:p>
            <a:pPr eaLnBrk="1" hangingPunct="1">
              <a:buFont typeface="Wingdings" pitchFamily="2" charset="2"/>
              <a:buNone/>
              <a:defRPr/>
            </a:pPr>
            <a:endParaRPr lang="en-US" dirty="0" smtClean="0">
              <a:solidFill>
                <a:srgbClr val="3399FF"/>
              </a:solidFill>
              <a:latin typeface="Times New Roman" pitchFamily="18" charset="0"/>
              <a:cs typeface="Times New Roman" pitchFamily="18" charset="0"/>
            </a:endParaRPr>
          </a:p>
          <a:p>
            <a:pPr>
              <a:buNone/>
              <a:defRPr/>
            </a:pPr>
            <a:r>
              <a:rPr lang="pt-BR" sz="2600" dirty="0" smtClean="0">
                <a:latin typeface="Times New Roman" pitchFamily="18" charset="0"/>
                <a:cs typeface="Times New Roman" pitchFamily="18" charset="0"/>
              </a:rPr>
              <a:t> - Là một dạng của trách nhiệm pháp lý được áp dụng trong hoạt động quản lý – hoạt động hành chính nhà nước theo quy định của luật hành chính. </a:t>
            </a:r>
          </a:p>
          <a:p>
            <a:pPr>
              <a:buNone/>
              <a:defRPr/>
            </a:pPr>
            <a:r>
              <a:rPr lang="en-US" sz="2600" dirty="0" smtClean="0">
                <a:solidFill>
                  <a:srgbClr val="3399FF"/>
                </a:solidFill>
                <a:latin typeface="Times New Roman" pitchFamily="18" charset="0"/>
                <a:cs typeface="Times New Roman" pitchFamily="18" charset="0"/>
              </a:rPr>
              <a:t> </a:t>
            </a:r>
            <a:r>
              <a:rPr lang="pt-BR" sz="2600" dirty="0" smtClean="0">
                <a:latin typeface="Times New Roman" pitchFamily="18" charset="0"/>
                <a:cs typeface="Times New Roman" pitchFamily="18" charset="0"/>
              </a:rPr>
              <a:t>- Đó là sự áp dụng những biện pháp cưỡng chế hành chính mang tính chất xử phạt hoặc khôi phục lại những quyền và lợi ích bị xâm hại được quy định trong những chế tài của quy phạm pháp luật hành chính bởi cơ quan nhà nước, người có thẩm quyền đối với những chủ thể thực hiện hành vi vi phạm hành chính.</a:t>
            </a:r>
            <a:endParaRPr lang="en-US" sz="2600" dirty="0" smtClean="0">
              <a:solidFill>
                <a:srgbClr val="3399FF"/>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Grp="1" noRot="1" noChangeArrowheads="1"/>
          </p:cNvSpPr>
          <p:nvPr>
            <p:ph type="title"/>
          </p:nvPr>
        </p:nvSpPr>
        <p:spPr/>
        <p:txBody>
          <a:bodyPr/>
          <a:lstStyle/>
          <a:p>
            <a:pPr eaLnBrk="1" hangingPunct="1">
              <a:defRPr/>
            </a:pPr>
            <a:r>
              <a:rPr lang="en-US" b="1" dirty="0" smtClean="0">
                <a:solidFill>
                  <a:srgbClr val="FF0000"/>
                </a:solidFill>
                <a:latin typeface="Times New Roman" pitchFamily="18" charset="0"/>
                <a:cs typeface="Times New Roman" pitchFamily="18" charset="0"/>
              </a:rPr>
              <a:t>2.5.2 </a:t>
            </a:r>
            <a:r>
              <a:rPr lang="en-US" b="1" dirty="0" err="1" smtClean="0">
                <a:solidFill>
                  <a:srgbClr val="FF0000"/>
                </a:solidFill>
                <a:latin typeface="Times New Roman" pitchFamily="18" charset="0"/>
                <a:cs typeface="Times New Roman" pitchFamily="18" charset="0"/>
              </a:rPr>
              <a:t>Đặc</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điểm</a:t>
            </a:r>
            <a:endParaRPr lang="en-US" b="1" dirty="0" smtClean="0">
              <a:solidFill>
                <a:srgbClr val="FF0000"/>
              </a:solidFill>
              <a:latin typeface="Times New Roman" pitchFamily="18" charset="0"/>
              <a:cs typeface="Times New Roman" pitchFamily="18" charset="0"/>
            </a:endParaRPr>
          </a:p>
        </p:txBody>
      </p:sp>
      <p:sp>
        <p:nvSpPr>
          <p:cNvPr id="308227" name="Rectangle 3"/>
          <p:cNvSpPr>
            <a:spLocks noGrp="1" noRot="1" noChangeArrowheads="1"/>
          </p:cNvSpPr>
          <p:nvPr>
            <p:ph sz="quarter" idx="1"/>
          </p:nvPr>
        </p:nvSpPr>
        <p:spPr>
          <a:xfrm>
            <a:off x="3810000" y="1676400"/>
            <a:ext cx="5111752" cy="4648200"/>
          </a:xfrm>
        </p:spPr>
        <p:txBody>
          <a:bodyPr>
            <a:normAutofit/>
          </a:bodyPr>
          <a:lstStyle/>
          <a:p>
            <a:r>
              <a:rPr lang="pt-BR" dirty="0" smtClean="0">
                <a:latin typeface="Times New Roman" pitchFamily="18" charset="0"/>
              </a:rPr>
              <a:t>Cơ sở của trách nhiệm hành chính là vi phạm hành chính</a:t>
            </a:r>
          </a:p>
          <a:p>
            <a:pPr>
              <a:buFont typeface="Wingdings" pitchFamily="2" charset="2"/>
              <a:buNone/>
            </a:pPr>
            <a:endParaRPr lang="pt-BR" dirty="0" smtClean="0">
              <a:latin typeface="Times New Roman" pitchFamily="18" charset="0"/>
            </a:endParaRPr>
          </a:p>
          <a:p>
            <a:r>
              <a:rPr lang="pt-BR" dirty="0" smtClean="0">
                <a:latin typeface="Times New Roman" pitchFamily="18" charset="0"/>
              </a:rPr>
              <a:t>Tính chất của trách nhiệm hành chính ít nghiêm khắc hơn trách nhiệm hình sự</a:t>
            </a:r>
          </a:p>
          <a:p>
            <a:pPr>
              <a:buFont typeface="Wingdings" pitchFamily="2" charset="2"/>
              <a:buNone/>
            </a:pPr>
            <a:endParaRPr lang="pt-BR" dirty="0" smtClean="0">
              <a:latin typeface="Times New Roman" pitchFamily="18" charset="0"/>
            </a:endParaRPr>
          </a:p>
          <a:p>
            <a:r>
              <a:rPr lang="pt-BR" dirty="0" smtClean="0">
                <a:latin typeface="Times New Roman" pitchFamily="18" charset="0"/>
              </a:rPr>
              <a:t>Trách nhiệm hành chính áp dụng đối với mọi công dân</a:t>
            </a:r>
            <a:endParaRPr lang="vi-VN" dirty="0" smtClean="0">
              <a:latin typeface="Times New Roman" pitchFamily="18" charset="0"/>
            </a:endParaRPr>
          </a:p>
          <a:p>
            <a:pPr eaLnBrk="1" hangingPunct="1">
              <a:buNone/>
              <a:defRPr/>
            </a:pPr>
            <a:endParaRPr lang="en-US" dirty="0" smtClean="0"/>
          </a:p>
        </p:txBody>
      </p:sp>
      <p:pic>
        <p:nvPicPr>
          <p:cNvPr id="4" name="Picture 4" descr="snews007"/>
          <p:cNvPicPr>
            <a:picLocks noChangeAspect="1" noChangeArrowheads="1"/>
          </p:cNvPicPr>
          <p:nvPr/>
        </p:nvPicPr>
        <p:blipFill>
          <a:blip r:embed="rId2" cstate="print"/>
          <a:srcRect/>
          <a:stretch>
            <a:fillRect/>
          </a:stretch>
        </p:blipFill>
        <p:spPr>
          <a:xfrm>
            <a:off x="304800" y="1752600"/>
            <a:ext cx="3352800" cy="4114800"/>
          </a:xfrm>
          <a:prstGeom prst="rect">
            <a:avLst/>
          </a:prstGeom>
          <a:noFill/>
          <a:ln/>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5" name="Rectangle 3"/>
          <p:cNvSpPr>
            <a:spLocks noGrp="1" noRot="1" noChangeArrowheads="1"/>
          </p:cNvSpPr>
          <p:nvPr>
            <p:ph sz="quarter" idx="1"/>
          </p:nvPr>
        </p:nvSpPr>
        <p:spPr>
          <a:xfrm>
            <a:off x="228600" y="1371600"/>
            <a:ext cx="8686800" cy="5181600"/>
          </a:xfrm>
        </p:spPr>
        <p:txBody>
          <a:bodyPr>
            <a:normAutofit lnSpcReduction="10000"/>
          </a:bodyPr>
          <a:lstStyle/>
          <a:p>
            <a:pPr eaLnBrk="1" hangingPunct="1">
              <a:defRPr/>
            </a:pPr>
            <a:endParaRPr lang="en-US" sz="3200" dirty="0" smtClean="0">
              <a:latin typeface="Times New Roman" pitchFamily="18" charset="0"/>
              <a:cs typeface="Times New Roman" pitchFamily="18" charset="0"/>
            </a:endParaRPr>
          </a:p>
          <a:p>
            <a:pPr eaLnBrk="1" hangingPunct="1">
              <a:defRPr/>
            </a:pPr>
            <a:r>
              <a:rPr lang="en-US" sz="3600" dirty="0" smtClean="0">
                <a:latin typeface="Times New Roman" pitchFamily="18" charset="0"/>
                <a:cs typeface="Times New Roman" pitchFamily="18" charset="0"/>
              </a:rPr>
              <a:t>Là </a:t>
            </a:r>
            <a:r>
              <a:rPr lang="en-US" sz="3600" dirty="0" err="1" smtClean="0">
                <a:latin typeface="Times New Roman" pitchFamily="18" charset="0"/>
                <a:cs typeface="Times New Roman" pitchFamily="18" charset="0"/>
              </a:rPr>
              <a:t>những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người</a:t>
            </a:r>
            <a:r>
              <a:rPr lang="en-US" sz="3600" dirty="0" smtClean="0">
                <a:latin typeface="Times New Roman" pitchFamily="18" charset="0"/>
                <a:cs typeface="Times New Roman" pitchFamily="18" charset="0"/>
              </a:rPr>
              <a:t> do </a:t>
            </a:r>
            <a:r>
              <a:rPr lang="en-US" sz="3600" dirty="0" err="1" smtClean="0">
                <a:latin typeface="Times New Roman" pitchFamily="18" charset="0"/>
                <a:cs typeface="Times New Roman" pitchFamily="18" charset="0"/>
              </a:rPr>
              <a:t>bầu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cư</a:t>
            </a:r>
            <a:r>
              <a:rPr lang="en-US" sz="3600" dirty="0" smtClean="0">
                <a:latin typeface="Times New Roman" pitchFamily="18" charset="0"/>
                <a:cs typeface="Times New Roman" pitchFamily="18" charset="0"/>
              </a:rPr>
              <a:t>̉, do </a:t>
            </a:r>
            <a:r>
              <a:rPr lang="en-US" sz="3600" dirty="0" err="1" smtClean="0">
                <a:latin typeface="Times New Roman" pitchFamily="18" charset="0"/>
                <a:cs typeface="Times New Roman" pitchFamily="18" charset="0"/>
              </a:rPr>
              <a:t>tuyển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dụng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bổ</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nhiệm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vào</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ngạch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viên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chức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giao</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nhiệm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vụ</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thường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xuyên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trong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các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đơn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vị</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sự</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nghiệp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của</a:t>
            </a:r>
            <a:r>
              <a:rPr lang="en-US" sz="3600" dirty="0" smtClean="0">
                <a:latin typeface="Times New Roman" pitchFamily="18" charset="0"/>
                <a:cs typeface="Times New Roman" pitchFamily="18" charset="0"/>
              </a:rPr>
              <a:t> NN, </a:t>
            </a:r>
            <a:r>
              <a:rPr lang="en-US" sz="3600" dirty="0" err="1" smtClean="0">
                <a:latin typeface="Times New Roman" pitchFamily="18" charset="0"/>
                <a:cs typeface="Times New Roman" pitchFamily="18" charset="0"/>
              </a:rPr>
              <a:t>tổ</a:t>
            </a:r>
            <a:r>
              <a:rPr lang="en-US" sz="3600" dirty="0" smtClean="0">
                <a:latin typeface="Times New Roman" pitchFamily="18" charset="0"/>
                <a:cs typeface="Times New Roman" pitchFamily="18" charset="0"/>
              </a:rPr>
              <a:t> </a:t>
            </a:r>
            <a:r>
              <a:rPr lang="en-US" sz="3600" err="1" smtClean="0">
                <a:latin typeface="Times New Roman" pitchFamily="18" charset="0"/>
                <a:cs typeface="Times New Roman" pitchFamily="18" charset="0"/>
              </a:rPr>
              <a:t>chức</a:t>
            </a:r>
            <a:r>
              <a:rPr lang="en-US" sz="3600" smtClean="0">
                <a:latin typeface="Times New Roman" pitchFamily="18" charset="0"/>
                <a:cs typeface="Times New Roman" pitchFamily="18" charset="0"/>
              </a:rPr>
              <a:t> Chính trị- Xã hội </a:t>
            </a:r>
            <a:endParaRPr lang="en-US" sz="3600" dirty="0" smtClean="0">
              <a:latin typeface="Times New Roman" pitchFamily="18" charset="0"/>
              <a:cs typeface="Times New Roman" pitchFamily="18" charset="0"/>
            </a:endParaRPr>
          </a:p>
          <a:p>
            <a:pPr eaLnBrk="1" hangingPunct="1">
              <a:defRPr/>
            </a:pPr>
            <a:r>
              <a:rPr lang="en-US" sz="3600" dirty="0" err="1" smtClean="0">
                <a:latin typeface="Times New Roman" pitchFamily="18" charset="0"/>
                <a:cs typeface="Times New Roman" pitchFamily="18" charset="0"/>
              </a:rPr>
              <a:t>Thẩm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phán</a:t>
            </a:r>
            <a:r>
              <a:rPr lang="en-US" sz="3600" dirty="0" smtClean="0">
                <a:latin typeface="Times New Roman" pitchFamily="18" charset="0"/>
                <a:cs typeface="Times New Roman" pitchFamily="18" charset="0"/>
              </a:rPr>
              <a:t> TAND, </a:t>
            </a:r>
            <a:r>
              <a:rPr lang="en-US" sz="3600" dirty="0" err="1" smtClean="0">
                <a:latin typeface="Times New Roman" pitchFamily="18" charset="0"/>
                <a:cs typeface="Times New Roman" pitchFamily="18" charset="0"/>
              </a:rPr>
              <a:t>kiểm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sát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viên</a:t>
            </a:r>
            <a:r>
              <a:rPr lang="en-US" sz="3600" dirty="0" smtClean="0">
                <a:latin typeface="Times New Roman" pitchFamily="18" charset="0"/>
                <a:cs typeface="Times New Roman" pitchFamily="18" charset="0"/>
              </a:rPr>
              <a:t> VKSND</a:t>
            </a:r>
          </a:p>
          <a:p>
            <a:pPr eaLnBrk="1" hangingPunct="1">
              <a:defRPr/>
            </a:pPr>
            <a:r>
              <a:rPr lang="en-US" sz="3600" dirty="0" err="1" smtClean="0">
                <a:latin typeface="Times New Roman" pitchFamily="18" charset="0"/>
                <a:cs typeface="Times New Roman" pitchFamily="18" charset="0"/>
              </a:rPr>
              <a:t>Người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tuyển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dụng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bổ</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nhiệm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hoặc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giao</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nhiệm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vụ</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thường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xuyên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trong</a:t>
            </a:r>
            <a:r>
              <a:rPr lang="en-US" sz="3600" dirty="0" smtClean="0">
                <a:latin typeface="Times New Roman" pitchFamily="18" charset="0"/>
                <a:cs typeface="Times New Roman" pitchFamily="18" charset="0"/>
              </a:rPr>
              <a:t> QĐND, CAND</a:t>
            </a:r>
          </a:p>
          <a:p>
            <a:pPr eaLnBrk="1" hangingPunct="1">
              <a:defRPr/>
            </a:pPr>
            <a:endParaRPr lang="en-US" sz="3200" b="1" u="sng" dirty="0" smtClean="0">
              <a:latin typeface="Times New Roman" pitchFamily="18" charset="0"/>
              <a:cs typeface="Times New Roman" pitchFamily="18" charset="0"/>
            </a:endParaRPr>
          </a:p>
          <a:p>
            <a:pPr eaLnBrk="1" hangingPunct="1">
              <a:defRPr/>
            </a:pPr>
            <a:endParaRPr lang="en-US" dirty="0" smtClean="0"/>
          </a:p>
        </p:txBody>
      </p:sp>
      <p:sp>
        <p:nvSpPr>
          <p:cNvPr id="5" name="Rectangle 2"/>
          <p:cNvSpPr>
            <a:spLocks noGrp="1" noRot="1" noChangeArrowheads="1"/>
          </p:cNvSpPr>
          <p:nvPr>
            <p:ph type="title"/>
          </p:nvPr>
        </p:nvSpPr>
        <p:spPr>
          <a:xfrm>
            <a:off x="301752" y="228600"/>
            <a:ext cx="8534400" cy="758952"/>
          </a:xfrm>
        </p:spPr>
        <p:txBody>
          <a:bodyPr/>
          <a:lstStyle/>
          <a:p>
            <a:pPr eaLnBrk="1" hangingPunct="1">
              <a:defRPr/>
            </a:pPr>
            <a:r>
              <a:rPr lang="en-US" b="1" dirty="0" smtClean="0">
                <a:solidFill>
                  <a:srgbClr val="00B050"/>
                </a:solidFill>
                <a:latin typeface="Times New Roman" pitchFamily="18" charset="0"/>
                <a:cs typeface="Times New Roman" pitchFamily="18" charset="0"/>
              </a:rPr>
              <a:t>2.6 </a:t>
            </a:r>
            <a:r>
              <a:rPr lang="en-US" b="1" dirty="0" err="1" smtClean="0">
                <a:solidFill>
                  <a:srgbClr val="00B050"/>
                </a:solidFill>
                <a:latin typeface="Times New Roman" pitchFamily="18" charset="0"/>
                <a:cs typeface="Times New Roman" pitchFamily="18" charset="0"/>
              </a:rPr>
              <a:t>Cán</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bô</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công</a:t>
            </a:r>
            <a:r>
              <a:rPr lang="en-US" b="1" dirty="0" smtClean="0">
                <a:solidFill>
                  <a:srgbClr val="00B050"/>
                </a:solidFill>
                <a:latin typeface="Times New Roman" pitchFamily="18" charset="0"/>
                <a:cs typeface="Times New Roman" pitchFamily="18" charset="0"/>
              </a:rPr>
              <a:t> </a:t>
            </a:r>
            <a:r>
              <a:rPr lang="en-US" b="1" err="1" smtClean="0">
                <a:solidFill>
                  <a:srgbClr val="00B050"/>
                </a:solidFill>
                <a:latin typeface="Times New Roman" pitchFamily="18" charset="0"/>
                <a:cs typeface="Times New Roman" pitchFamily="18" charset="0"/>
              </a:rPr>
              <a:t>chức</a:t>
            </a:r>
            <a:r>
              <a:rPr lang="en-US" b="1" smtClean="0">
                <a:solidFill>
                  <a:srgbClr val="00B050"/>
                </a:solidFill>
                <a:latin typeface="Times New Roman" pitchFamily="18" charset="0"/>
                <a:cs typeface="Times New Roman" pitchFamily="18" charset="0"/>
              </a:rPr>
              <a:t> , viên chức</a:t>
            </a:r>
            <a:endParaRPr lang="en-US" b="1" dirty="0" smtClean="0">
              <a:solidFill>
                <a:srgbClr val="00B050"/>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628828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noAutofit/>
          </a:bodyPr>
          <a:lstStyle/>
          <a:p>
            <a:r>
              <a:rPr lang="en-US" sz="2800" smtClean="0">
                <a:latin typeface="Times New Roman" pitchFamily="18" charset="0"/>
                <a:cs typeface="Times New Roman" pitchFamily="18" charset="0"/>
              </a:rPr>
              <a:t>Hình ảnh phiên tòa phúc thẩm vụ án Đoàn Văn Vươn tại Tiên lãng Hải Phòng</a:t>
            </a:r>
            <a:endParaRPr lang="en-US" sz="2800">
              <a:latin typeface="Times New Roman" pitchFamily="18" charset="0"/>
              <a:cs typeface="Times New Roman" pitchFamily="18" charset="0"/>
            </a:endParaRPr>
          </a:p>
        </p:txBody>
      </p:sp>
      <p:pic>
        <p:nvPicPr>
          <p:cNvPr id="1026"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28600" y="1295400"/>
            <a:ext cx="8686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950485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 y="0"/>
            <a:ext cx="9144000" cy="701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102086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normAutofit/>
          </a:bodyPr>
          <a:lstStyle/>
          <a:p>
            <a:r>
              <a:rPr lang="en-US" sz="4000" b="1" smtClean="0">
                <a:solidFill>
                  <a:srgbClr val="002060"/>
                </a:solidFill>
                <a:latin typeface="Times New Roman" pitchFamily="18" charset="0"/>
                <a:cs typeface="Times New Roman" pitchFamily="18" charset="0"/>
              </a:rPr>
              <a:t>Phần kết </a:t>
            </a:r>
            <a:r>
              <a:rPr lang="en-US" sz="4000" b="1" smtClean="0">
                <a:latin typeface="Times New Roman" pitchFamily="18" charset="0"/>
                <a:cs typeface="Times New Roman" pitchFamily="18" charset="0"/>
              </a:rPr>
              <a:t> 10</a:t>
            </a:r>
            <a:r>
              <a:rPr lang="en-US" sz="3200" b="1" smtClean="0">
                <a:latin typeface="Times New Roman" pitchFamily="18" charset="0"/>
                <a:cs typeface="Times New Roman" pitchFamily="18" charset="0"/>
              </a:rPr>
              <a:t>%</a:t>
            </a:r>
            <a:endParaRPr lang="en-US" sz="3200" b="1"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152400" y="838200"/>
            <a:ext cx="8991600" cy="6019800"/>
          </a:xfrm>
        </p:spPr>
        <p:txBody>
          <a:bodyPr>
            <a:noAutofit/>
          </a:bodyPr>
          <a:lstStyle/>
          <a:p>
            <a:pPr>
              <a:defRPr/>
            </a:pPr>
            <a:endParaRPr lang="en-US" sz="2400" b="1" smtClean="0">
              <a:solidFill>
                <a:srgbClr val="C00000"/>
              </a:solidFill>
              <a:latin typeface="Times New Roman" pitchFamily="18" charset="0"/>
              <a:cs typeface="Times New Roman" pitchFamily="18" charset="0"/>
            </a:endParaRPr>
          </a:p>
          <a:p>
            <a:pPr>
              <a:defRPr/>
            </a:pPr>
            <a:r>
              <a:rPr lang="en-US" sz="2400" b="1" smtClean="0">
                <a:solidFill>
                  <a:srgbClr val="C00000"/>
                </a:solidFill>
                <a:latin typeface="Times New Roman" pitchFamily="18" charset="0"/>
                <a:cs typeface="Times New Roman" pitchFamily="18" charset="0"/>
              </a:rPr>
              <a:t>Bài tập: “Các bạn sinh viên hãy nhận định &amp; đánh giá về một trong những tình huống pháp luật thực tế mà bản thân biết hoặc trải nghiệm từ cuộc sống”. </a:t>
            </a:r>
          </a:p>
          <a:p>
            <a:pPr>
              <a:defRPr/>
            </a:pPr>
            <a:r>
              <a:rPr lang="en-US" sz="2400" b="1" smtClean="0">
                <a:solidFill>
                  <a:srgbClr val="C00000"/>
                </a:solidFill>
                <a:latin typeface="Times New Roman" pitchFamily="18" charset="0"/>
                <a:cs typeface="Times New Roman" pitchFamily="18" charset="0"/>
              </a:rPr>
              <a:t>Qua đó đánh </a:t>
            </a:r>
            <a:r>
              <a:rPr lang="en-US" sz="2400" b="1" dirty="0" err="1" smtClean="0">
                <a:solidFill>
                  <a:srgbClr val="C00000"/>
                </a:solidFill>
                <a:latin typeface="Times New Roman" pitchFamily="18" charset="0"/>
                <a:cs typeface="Times New Roman" pitchFamily="18" charset="0"/>
              </a:rPr>
              <a:t>gia</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sư</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ảnh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hưởng</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giữa</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các</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quyết</a:t>
            </a:r>
            <a:r>
              <a:rPr lang="en-US" sz="2400" b="1" dirty="0" smtClean="0">
                <a:solidFill>
                  <a:srgbClr val="C00000"/>
                </a:solidFill>
                <a:latin typeface="Times New Roman" pitchFamily="18" charset="0"/>
                <a:cs typeface="Times New Roman" pitchFamily="18" charset="0"/>
              </a:rPr>
              <a:t> </a:t>
            </a:r>
            <a:r>
              <a:rPr lang="en-US" sz="2400" b="1" err="1" smtClean="0">
                <a:solidFill>
                  <a:srgbClr val="C00000"/>
                </a:solidFill>
                <a:latin typeface="Times New Roman" pitchFamily="18" charset="0"/>
                <a:cs typeface="Times New Roman" pitchFamily="18" charset="0"/>
              </a:rPr>
              <a:t>định</a:t>
            </a:r>
            <a:r>
              <a:rPr lang="en-US" sz="2400" b="1" smtClean="0">
                <a:solidFill>
                  <a:srgbClr val="C00000"/>
                </a:solidFill>
                <a:latin typeface="Times New Roman" pitchFamily="18" charset="0"/>
                <a:cs typeface="Times New Roman" pitchFamily="18" charset="0"/>
              </a:rPr>
              <a:t> Dân sự_Hành chính _Hình sự </a:t>
            </a:r>
            <a:r>
              <a:rPr lang="en-US" sz="2400" b="1" err="1" smtClean="0">
                <a:solidFill>
                  <a:srgbClr val="C00000"/>
                </a:solidFill>
                <a:latin typeface="Times New Roman" pitchFamily="18" charset="0"/>
                <a:cs typeface="Times New Roman" pitchFamily="18" charset="0"/>
              </a:rPr>
              <a:t>trong</a:t>
            </a:r>
            <a:r>
              <a:rPr lang="en-US" sz="2400" b="1" smtClean="0">
                <a:solidFill>
                  <a:srgbClr val="C00000"/>
                </a:solidFill>
                <a:latin typeface="Times New Roman" pitchFamily="18" charset="0"/>
                <a:cs typeface="Times New Roman" pitchFamily="18" charset="0"/>
              </a:rPr>
              <a:t> mỗi </a:t>
            </a:r>
            <a:r>
              <a:rPr lang="en-US" sz="2400" b="1" err="1" smtClean="0">
                <a:solidFill>
                  <a:srgbClr val="C00000"/>
                </a:solidFill>
                <a:latin typeface="Times New Roman" pitchFamily="18" charset="0"/>
                <a:cs typeface="Times New Roman" pitchFamily="18" charset="0"/>
              </a:rPr>
              <a:t>tình</a:t>
            </a:r>
            <a:r>
              <a:rPr lang="en-US" sz="2400" b="1" smtClean="0">
                <a:solidFill>
                  <a:srgbClr val="C00000"/>
                </a:solidFill>
                <a:latin typeface="Times New Roman" pitchFamily="18" charset="0"/>
                <a:cs typeface="Times New Roman" pitchFamily="18" charset="0"/>
              </a:rPr>
              <a:t> huống, hành vi mà mỗi hộ </a:t>
            </a:r>
            <a:r>
              <a:rPr lang="en-US" sz="2400" b="1" dirty="0" err="1" smtClean="0">
                <a:solidFill>
                  <a:srgbClr val="C00000"/>
                </a:solidFill>
                <a:latin typeface="Times New Roman" pitchFamily="18" charset="0"/>
                <a:cs typeface="Times New Roman" pitchFamily="18" charset="0"/>
              </a:rPr>
              <a:t>gia</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đình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va</a:t>
            </a:r>
            <a:r>
              <a:rPr lang="en-US" sz="2400" b="1" dirty="0" smtClean="0">
                <a:solidFill>
                  <a:srgbClr val="C00000"/>
                </a:solidFill>
                <a:latin typeface="Times New Roman" pitchFamily="18" charset="0"/>
                <a:cs typeface="Times New Roman" pitchFamily="18" charset="0"/>
              </a:rPr>
              <a:t>̀ cá </a:t>
            </a:r>
            <a:r>
              <a:rPr lang="en-US" sz="2400" b="1" dirty="0" err="1" smtClean="0">
                <a:solidFill>
                  <a:srgbClr val="C00000"/>
                </a:solidFill>
                <a:latin typeface="Times New Roman" pitchFamily="18" charset="0"/>
                <a:cs typeface="Times New Roman" pitchFamily="18" charset="0"/>
              </a:rPr>
              <a:t>nhân</a:t>
            </a:r>
            <a:r>
              <a:rPr lang="en-US" sz="2400" b="1" dirty="0" smtClean="0">
                <a:solidFill>
                  <a:srgbClr val="C00000"/>
                </a:solidFill>
                <a:latin typeface="Times New Roman" pitchFamily="18" charset="0"/>
                <a:cs typeface="Times New Roman" pitchFamily="18" charset="0"/>
              </a:rPr>
              <a:t> là </a:t>
            </a:r>
            <a:r>
              <a:rPr lang="en-US" sz="2400" b="1" dirty="0" err="1" smtClean="0">
                <a:solidFill>
                  <a:srgbClr val="C00000"/>
                </a:solidFill>
                <a:latin typeface="Times New Roman" pitchFamily="18" charset="0"/>
                <a:cs typeface="Times New Roman" pitchFamily="18" charset="0"/>
              </a:rPr>
              <a:t>chu</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thê</a:t>
            </a:r>
            <a:r>
              <a:rPr lang="en-US" sz="2400" b="1" dirty="0" smtClean="0">
                <a:solidFill>
                  <a:srgbClr val="C00000"/>
                </a:solidFill>
                <a:latin typeface="Times New Roman" pitchFamily="18" charset="0"/>
                <a:cs typeface="Times New Roman" pitchFamily="18" charset="0"/>
              </a:rPr>
              <a:t>̉ </a:t>
            </a:r>
            <a:r>
              <a:rPr lang="en-US" sz="2400" b="1" err="1" smtClean="0">
                <a:solidFill>
                  <a:srgbClr val="C00000"/>
                </a:solidFill>
                <a:latin typeface="Times New Roman" pitchFamily="18" charset="0"/>
                <a:cs typeface="Times New Roman" pitchFamily="18" charset="0"/>
              </a:rPr>
              <a:t>chấp</a:t>
            </a:r>
            <a:r>
              <a:rPr lang="en-US" sz="2400" b="1" smtClean="0">
                <a:solidFill>
                  <a:srgbClr val="C00000"/>
                </a:solidFill>
                <a:latin typeface="Times New Roman" pitchFamily="18" charset="0"/>
                <a:cs typeface="Times New Roman" pitchFamily="18" charset="0"/>
              </a:rPr>
              <a:t> hành</a:t>
            </a:r>
            <a:r>
              <a:rPr lang="en-US" sz="2400" b="1">
                <a:solidFill>
                  <a:srgbClr val="C00000"/>
                </a:solidFill>
                <a:latin typeface="Times New Roman" pitchFamily="18" charset="0"/>
                <a:cs typeface="Times New Roman" pitchFamily="18" charset="0"/>
              </a:rPr>
              <a:t> </a:t>
            </a:r>
            <a:r>
              <a:rPr lang="en-US" sz="2400" b="1" smtClean="0">
                <a:solidFill>
                  <a:srgbClr val="C00000"/>
                </a:solidFill>
                <a:latin typeface="Times New Roman" pitchFamily="18" charset="0"/>
                <a:cs typeface="Times New Roman" pitchFamily="18" charset="0"/>
              </a:rPr>
              <a:t>từ các quy định pháp luật, cụ thể là pháp luật hành chính. Qua đó điều chỉnh hành vi cá nhân một cách tích cực, hiệu quả và hợp pháp.</a:t>
            </a:r>
            <a:endParaRPr lang="en-US" sz="2400" b="1" dirty="0" smtClean="0">
              <a:solidFill>
                <a:srgbClr val="C00000"/>
              </a:solidFill>
              <a:latin typeface="Times New Roman" pitchFamily="18" charset="0"/>
              <a:cs typeface="Times New Roman" pitchFamily="18" charset="0"/>
            </a:endParaRPr>
          </a:p>
          <a:p>
            <a:pPr>
              <a:defRPr/>
            </a:pPr>
            <a:r>
              <a:rPr lang="en-US" sz="2400" b="1" dirty="0" err="1" smtClean="0">
                <a:solidFill>
                  <a:srgbClr val="C00000"/>
                </a:solidFill>
                <a:latin typeface="Times New Roman" pitchFamily="18" charset="0"/>
                <a:cs typeface="Times New Roman" pitchFamily="18" charset="0"/>
              </a:rPr>
              <a:t>Mức</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đô</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công</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bằng</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va</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tính</a:t>
            </a:r>
            <a:r>
              <a:rPr lang="en-US" sz="2400" b="1" dirty="0" smtClean="0">
                <a:solidFill>
                  <a:srgbClr val="C00000"/>
                </a:solidFill>
                <a:latin typeface="Times New Roman" pitchFamily="18" charset="0"/>
                <a:cs typeface="Times New Roman" pitchFamily="18" charset="0"/>
              </a:rPr>
              <a:t> minh </a:t>
            </a:r>
            <a:r>
              <a:rPr lang="en-US" sz="2400" b="1" dirty="0" err="1" smtClean="0">
                <a:solidFill>
                  <a:srgbClr val="C00000"/>
                </a:solidFill>
                <a:latin typeface="Times New Roman" pitchFamily="18" charset="0"/>
                <a:cs typeface="Times New Roman" pitchFamily="18" charset="0"/>
              </a:rPr>
              <a:t>bạch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trong</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việc</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định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lượng</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tham</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mưu</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va</a:t>
            </a:r>
            <a:r>
              <a:rPr lang="en-US" sz="2400" b="1" dirty="0" smtClean="0">
                <a:solidFill>
                  <a:srgbClr val="C00000"/>
                </a:solidFill>
                <a:latin typeface="Times New Roman" pitchFamily="18" charset="0"/>
                <a:cs typeface="Times New Roman" pitchFamily="18" charset="0"/>
              </a:rPr>
              <a:t>̀ ban </a:t>
            </a:r>
            <a:r>
              <a:rPr lang="en-US" sz="2400" b="1" dirty="0" err="1" smtClean="0">
                <a:solidFill>
                  <a:srgbClr val="C00000"/>
                </a:solidFill>
                <a:latin typeface="Times New Roman" pitchFamily="18" charset="0"/>
                <a:cs typeface="Times New Roman" pitchFamily="18" charset="0"/>
              </a:rPr>
              <a:t>hành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các</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quyết</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định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hành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chính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với</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vai</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tro</a:t>
            </a:r>
            <a:r>
              <a:rPr lang="en-US" sz="2400" b="1" dirty="0" smtClean="0">
                <a:solidFill>
                  <a:srgbClr val="C00000"/>
                </a:solidFill>
                <a:latin typeface="Times New Roman" pitchFamily="18" charset="0"/>
                <a:cs typeface="Times New Roman" pitchFamily="18" charset="0"/>
              </a:rPr>
              <a:t>̀ là </a:t>
            </a:r>
            <a:r>
              <a:rPr lang="en-US" sz="2400" b="1" dirty="0" err="1" smtClean="0">
                <a:solidFill>
                  <a:srgbClr val="C00000"/>
                </a:solidFill>
                <a:latin typeface="Times New Roman" pitchFamily="18" charset="0"/>
                <a:cs typeface="Times New Roman" pitchFamily="18" charset="0"/>
              </a:rPr>
              <a:t>người</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được</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trao</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quyền</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lực</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của</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cơ</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quan</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hành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chính</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nha</a:t>
            </a:r>
            <a:r>
              <a:rPr lang="en-US" sz="2400" b="1" dirty="0" smtClean="0">
                <a:solidFill>
                  <a:srgbClr val="C00000"/>
                </a:solidFill>
                <a:latin typeface="Times New Roman" pitchFamily="18" charset="0"/>
                <a:cs typeface="Times New Roman" pitchFamily="18" charset="0"/>
              </a:rPr>
              <a:t>̀ </a:t>
            </a:r>
            <a:r>
              <a:rPr lang="en-US" sz="2400" b="1" err="1" smtClean="0">
                <a:solidFill>
                  <a:srgbClr val="C00000"/>
                </a:solidFill>
                <a:latin typeface="Times New Roman" pitchFamily="18" charset="0"/>
                <a:cs typeface="Times New Roman" pitchFamily="18" charset="0"/>
              </a:rPr>
              <a:t>nước</a:t>
            </a:r>
            <a:r>
              <a:rPr lang="en-US" sz="2400" b="1" smtClean="0">
                <a:solidFill>
                  <a:srgbClr val="C00000"/>
                </a:solidFill>
                <a:latin typeface="Times New Roman" pitchFamily="18" charset="0"/>
                <a:cs typeface="Times New Roman" pitchFamily="18" charset="0"/>
              </a:rPr>
              <a:t>. </a:t>
            </a:r>
            <a:endParaRPr lang="en-US" sz="2400" b="1" dirty="0" smtClean="0">
              <a:solidFill>
                <a:srgbClr val="C00000"/>
              </a:solidFill>
              <a:latin typeface="Times New Roman" pitchFamily="18" charset="0"/>
              <a:cs typeface="Times New Roman" pitchFamily="18" charset="0"/>
            </a:endParaRPr>
          </a:p>
          <a:p>
            <a:pPr algn="ctr">
              <a:buNone/>
              <a:defRPr/>
            </a:pPr>
            <a:r>
              <a:rPr lang="en-US" sz="2400" b="1" dirty="0" err="1" smtClean="0">
                <a:solidFill>
                  <a:srgbClr val="C00000"/>
                </a:solidFill>
                <a:latin typeface="Times New Roman" pitchFamily="18" charset="0"/>
                <a:cs typeface="Times New Roman" pitchFamily="18" charset="0"/>
              </a:rPr>
              <a:t>Xin</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chân</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trọng</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cảm</a:t>
            </a:r>
            <a:r>
              <a:rPr lang="en-US" sz="2400" b="1" dirty="0" smtClean="0">
                <a:solidFill>
                  <a:srgbClr val="C00000"/>
                </a:solidFill>
                <a:latin typeface="Times New Roman" pitchFamily="18" charset="0"/>
                <a:cs typeface="Times New Roman" pitchFamily="18" charset="0"/>
              </a:rPr>
              <a:t> </a:t>
            </a:r>
            <a:r>
              <a:rPr lang="en-US" sz="2400" b="1" err="1" smtClean="0">
                <a:solidFill>
                  <a:srgbClr val="C00000"/>
                </a:solidFill>
                <a:latin typeface="Times New Roman" pitchFamily="18" charset="0"/>
                <a:cs typeface="Times New Roman" pitchFamily="18" charset="0"/>
              </a:rPr>
              <a:t>ơn</a:t>
            </a:r>
            <a:r>
              <a:rPr lang="en-US" sz="2400" b="1" smtClean="0">
                <a:solidFill>
                  <a:srgbClr val="C00000"/>
                </a:solidFill>
                <a:latin typeface="Times New Roman" pitchFamily="18" charset="0"/>
                <a:cs typeface="Times New Roman" pitchFamily="18" charset="0"/>
              </a:rPr>
              <a:t> quý thầy, cô cho </a:t>
            </a:r>
            <a:r>
              <a:rPr lang="en-US" sz="2400" b="1" dirty="0" err="1" smtClean="0">
                <a:solidFill>
                  <a:srgbClr val="C00000"/>
                </a:solidFill>
                <a:latin typeface="Times New Roman" pitchFamily="18" charset="0"/>
                <a:cs typeface="Times New Roman" pitchFamily="18" charset="0"/>
              </a:rPr>
              <a:t>sư</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chia</a:t>
            </a:r>
            <a:r>
              <a:rPr lang="en-US" sz="2400" b="1" dirty="0" smtClean="0">
                <a:solidFill>
                  <a:srgbClr val="C00000"/>
                </a:solidFill>
                <a:latin typeface="Times New Roman" pitchFamily="18" charset="0"/>
                <a:cs typeface="Times New Roman" pitchFamily="18" charset="0"/>
              </a:rPr>
              <a:t> </a:t>
            </a:r>
            <a:r>
              <a:rPr lang="en-US" sz="2400" b="1" smtClean="0">
                <a:solidFill>
                  <a:srgbClr val="C00000"/>
                </a:solidFill>
                <a:latin typeface="Times New Roman" pitchFamily="18" charset="0"/>
                <a:cs typeface="Times New Roman" pitchFamily="18" charset="0"/>
              </a:rPr>
              <a:t>sẻ của em trong nội dung bài </a:t>
            </a:r>
            <a:r>
              <a:rPr lang="en-US" sz="2400" b="1" dirty="0" err="1" smtClean="0">
                <a:solidFill>
                  <a:srgbClr val="C00000"/>
                </a:solidFill>
                <a:latin typeface="Times New Roman" pitchFamily="18" charset="0"/>
                <a:cs typeface="Times New Roman" pitchFamily="18" charset="0"/>
              </a:rPr>
              <a:t>giảng</a:t>
            </a:r>
            <a:r>
              <a:rPr lang="en-US" sz="2400" b="1" dirty="0" smtClean="0">
                <a:solidFill>
                  <a:srgbClr val="C00000"/>
                </a:solidFill>
                <a:latin typeface="Times New Roman" pitchFamily="18" charset="0"/>
                <a:cs typeface="Times New Roman" pitchFamily="18" charset="0"/>
              </a:rPr>
              <a:t> </a:t>
            </a:r>
            <a:r>
              <a:rPr lang="en-US" sz="2400" b="1" dirty="0" err="1" smtClean="0">
                <a:solidFill>
                  <a:srgbClr val="C00000"/>
                </a:solidFill>
                <a:latin typeface="Times New Roman" pitchFamily="18" charset="0"/>
                <a:cs typeface="Times New Roman" pitchFamily="18" charset="0"/>
              </a:rPr>
              <a:t>này</a:t>
            </a:r>
            <a:r>
              <a:rPr lang="en-US" sz="2400" b="1" smtClean="0">
                <a:solidFill>
                  <a:srgbClr val="C00000"/>
                </a:solidFill>
                <a:latin typeface="Times New Roman" pitchFamily="18" charset="0"/>
                <a:cs typeface="Times New Roman" pitchFamily="18" charset="0"/>
              </a:rPr>
              <a:t>.!    </a:t>
            </a:r>
            <a:endParaRPr lang="en-US" sz="2400" b="1" dirty="0" smtClean="0">
              <a:solidFill>
                <a:srgbClr val="C00000"/>
              </a:solidFill>
              <a:latin typeface="Times New Roman" pitchFamily="18" charset="0"/>
              <a:cs typeface="Times New Roman" pitchFamily="18" charset="0"/>
            </a:endParaRPr>
          </a:p>
          <a:p>
            <a:pPr>
              <a:buNone/>
            </a:pPr>
            <a:endParaRPr lang="en-US" sz="2600" dirty="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651</TotalTime>
  <Words>1210</Words>
  <Application>Microsoft Office PowerPoint</Application>
  <PresentationFormat>On-screen Show (4:3)</PresentationFormat>
  <Paragraphs>113</Paragraphs>
  <Slides>22</Slides>
  <Notes>4</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Civic</vt:lpstr>
      <vt:lpstr>Hệ thống pháp luật Việt Nam (giới thiệu 10%) Bài giảng Ngành luật hành chính</vt:lpstr>
      <vt:lpstr>      Gv: Trần Văn Lượng   Môn: Pháp luật Khoa: Khoa lý luận chính trị                                           </vt:lpstr>
      <vt:lpstr> (Bài giảng thiết kế nội dung 80%) Luật hành chính</vt:lpstr>
      <vt:lpstr>1.2 Đối tượng điều chỉnh</vt:lpstr>
      <vt:lpstr>1.3 Phương pháp điều chỉnh</vt:lpstr>
      <vt:lpstr>2.Một số nội dung cơ bản 2.1 Quan hệ pháp luật hành chính</vt:lpstr>
      <vt:lpstr>Đặc trưng:</vt:lpstr>
      <vt:lpstr>2.2 Cơ quan hành chính NN</vt:lpstr>
      <vt:lpstr>Dấu hiệu phân biệt:</vt:lpstr>
      <vt:lpstr>Phân loại:</vt:lpstr>
      <vt:lpstr>2.3 Vi phạm hành chính:</vt:lpstr>
      <vt:lpstr>2.4 Xử lý vi phạm hành chính (VPHC)</vt:lpstr>
      <vt:lpstr>PowerPoint Presentation</vt:lpstr>
      <vt:lpstr>2.4.2 Thời hiệu và cơ quan xử lý VPHC</vt:lpstr>
      <vt:lpstr>2.4.3 Các hình thức xử lý </vt:lpstr>
      <vt:lpstr>2.5 Trách nhiệm hành chính 2.5.1 Khái niệm </vt:lpstr>
      <vt:lpstr>2.5.2 Đặc điểm</vt:lpstr>
      <vt:lpstr>2.6 Cán bộ, công chức , viên chức</vt:lpstr>
      <vt:lpstr>PowerPoint Presentation</vt:lpstr>
      <vt:lpstr>Hình ảnh phiên tòa phúc thẩm vụ án Đoàn Văn Vươn tại Tiên lãng Hải Phòng</vt:lpstr>
      <vt:lpstr>PowerPoint Presentation</vt:lpstr>
      <vt:lpstr>Phần kết  10%</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Be'Map</dc:creator>
  <cp:lastModifiedBy>VANLUONG</cp:lastModifiedBy>
  <cp:revision>101</cp:revision>
  <cp:lastPrinted>2014-04-28T08:15:20Z</cp:lastPrinted>
  <dcterms:created xsi:type="dcterms:W3CDTF">2012-02-22T15:54:58Z</dcterms:created>
  <dcterms:modified xsi:type="dcterms:W3CDTF">2015-10-04T03:45:46Z</dcterms:modified>
</cp:coreProperties>
</file>